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4" r:id="rId1"/>
  </p:sldMasterIdLst>
  <p:notesMasterIdLst>
    <p:notesMasterId r:id="rId25"/>
  </p:notesMasterIdLst>
  <p:handoutMasterIdLst>
    <p:handoutMasterId r:id="rId26"/>
  </p:handoutMasterIdLst>
  <p:sldIdLst>
    <p:sldId id="256" r:id="rId2"/>
    <p:sldId id="257" r:id="rId3"/>
    <p:sldId id="258" r:id="rId4"/>
    <p:sldId id="294" r:id="rId5"/>
    <p:sldId id="259" r:id="rId6"/>
    <p:sldId id="296" r:id="rId7"/>
    <p:sldId id="260" r:id="rId8"/>
    <p:sldId id="262" r:id="rId9"/>
    <p:sldId id="280" r:id="rId10"/>
    <p:sldId id="281" r:id="rId11"/>
    <p:sldId id="282" r:id="rId12"/>
    <p:sldId id="283" r:id="rId13"/>
    <p:sldId id="284" r:id="rId14"/>
    <p:sldId id="295" r:id="rId15"/>
    <p:sldId id="288" r:id="rId16"/>
    <p:sldId id="290" r:id="rId17"/>
    <p:sldId id="291" r:id="rId18"/>
    <p:sldId id="285" r:id="rId19"/>
    <p:sldId id="287" r:id="rId20"/>
    <p:sldId id="297" r:id="rId21"/>
    <p:sldId id="275" r:id="rId22"/>
    <p:sldId id="274" r:id="rId23"/>
    <p:sldId id="29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xhi.mero" initials="e"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771F"/>
    <a:srgbClr val="00CC00"/>
    <a:srgbClr val="00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17" autoAdjust="0"/>
  </p:normalViewPr>
  <p:slideViewPr>
    <p:cSldViewPr>
      <p:cViewPr>
        <p:scale>
          <a:sx n="70" d="100"/>
          <a:sy n="70" d="100"/>
        </p:scale>
        <p:origin x="-13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ACD5F5C9-F441-4A89-A40A-A1757A4D25BA}" type="datetimeFigureOut">
              <a:rPr lang="en-US"/>
              <a:pPr>
                <a:defRPr/>
              </a:pPr>
              <a:t>2/12/2017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572A40CE-86EB-4D8E-A872-63D576DCC21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F4DAB86E-9292-4A9D-BA9B-BFA9359AFA04}" type="datetimeFigureOut">
              <a:rPr lang="en-US"/>
              <a:pPr>
                <a:defRPr/>
              </a:pPr>
              <a:t>2/12/2017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96BE0043-A335-4EF6-BCAB-DC58DEE3E08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BE0043-A335-4EF6-BCAB-DC58DEE3E08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E9983E-EF8C-4439-9057-5AAF9380176A}" type="datetime1">
              <a:rPr lang="en-US"/>
              <a:pPr>
                <a:defRPr/>
              </a:pPr>
              <a:t>2/12/2017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9937EA-491D-41EC-B617-544CB9372F8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008873-0868-466A-8937-474293CFEB0E}" type="datetime1">
              <a:rPr lang="en-US"/>
              <a:pPr>
                <a:defRPr/>
              </a:pPr>
              <a:t>2/12/2017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5C67F9-F56A-4279-8A9D-BC7708BD3A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100FFB-ADEA-4D34-89D6-5362A38F510B}" type="datetime1">
              <a:rPr lang="en-US"/>
              <a:pPr>
                <a:defRPr/>
              </a:pPr>
              <a:t>2/12/2017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235AAF-7FF1-4081-A761-05AFB0C081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1DBAD6-956B-4B2F-A70D-204F5BD10B44}" type="datetime1">
              <a:rPr lang="en-US"/>
              <a:pPr>
                <a:defRPr/>
              </a:pPr>
              <a:t>2/12/2017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E9B635-1FBD-47B9-9872-394CAFF58D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6556D2-5CD6-4D46-A7D4-C29C50A61EC9}" type="datetime1">
              <a:rPr lang="en-US"/>
              <a:pPr>
                <a:defRPr/>
              </a:pPr>
              <a:t>2/12/2017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1900CC-1298-499D-9227-201278ACF1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7DB511-93E0-4E84-96A9-DF670E3BCD81}" type="datetime1">
              <a:rPr lang="en-US"/>
              <a:pPr>
                <a:defRPr/>
              </a:pPr>
              <a:t>2/12/2017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81BA77-1A16-44B3-A3AC-450001143B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22461A9-5A5A-4641-8ECC-AFE3312DA2A9}" type="datetime1">
              <a:rPr lang="en-US"/>
              <a:pPr>
                <a:defRPr/>
              </a:pPr>
              <a:t>2/12/2017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809C238-19F9-409A-9598-C5BABCFD6E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E484F0D-3F78-45F5-830E-5FA2C2DC8AAF}" type="datetime1">
              <a:rPr lang="en-US"/>
              <a:pPr>
                <a:defRPr/>
              </a:pPr>
              <a:t>2/12/2017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04EDFB-2C79-4DBE-81C7-15CBDBA8D5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027984-6D58-498A-8F84-980967247365}" type="datetime1">
              <a:rPr lang="en-US"/>
              <a:pPr>
                <a:defRPr/>
              </a:pPr>
              <a:t>2/12/2017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75B004-0107-46E4-BE8D-6DFF1072CB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A719E6-F80B-40F8-A5C5-1F4A0CF6CFB2}" type="datetime1">
              <a:rPr lang="en-US"/>
              <a:pPr>
                <a:defRPr/>
              </a:pPr>
              <a:t>2/12/2017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F5F5C4-8221-404E-B478-6A305EF16F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09A8F3-8A1E-4AE4-AAE3-8ABCC49EBC58}" type="datetime1">
              <a:rPr lang="en-US"/>
              <a:pPr>
                <a:defRPr/>
              </a:pPr>
              <a:t>2/12/2017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2F6239-C3B6-4060-9821-CA1849E89D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36DE298-D4D8-449D-90D8-3ABE7AC4B3EF}" type="datetime1">
              <a:rPr lang="en-US"/>
              <a:pPr>
                <a:defRPr/>
              </a:pPr>
              <a:t>2/12/2017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5CD730-456A-4D9B-B996-4B87A8D57F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r>
              <a:rPr lang="en-US" sz="4000" b="1" dirty="0" smtClean="0">
                <a:solidFill>
                  <a:srgbClr val="29771F"/>
                </a:solidFill>
              </a:rPr>
              <a:t>Guidelines for Grant Applicants</a:t>
            </a:r>
            <a:r>
              <a:rPr lang="en-US" sz="4000" dirty="0" smtClean="0"/>
              <a:t/>
            </a:r>
            <a:br>
              <a:rPr lang="en-US" sz="4000" dirty="0" smtClean="0"/>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3"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en-US" sz="2400" b="1" dirty="0">
                <a:solidFill>
                  <a:srgbClr val="00B050"/>
                </a:solidFill>
                <a:latin typeface="Cambria" pitchFamily="18" charset="0"/>
                <a:ea typeface="+mj-ea"/>
                <a:cs typeface="+mj-cs"/>
              </a:rPr>
              <a:t>IPA Cross Border Cooperation </a:t>
            </a:r>
            <a:r>
              <a:rPr lang="en-US" sz="2400" b="1" dirty="0" err="1">
                <a:solidFill>
                  <a:srgbClr val="00B050"/>
                </a:solidFill>
                <a:latin typeface="Cambria" pitchFamily="18" charset="0"/>
                <a:ea typeface="+mj-ea"/>
                <a:cs typeface="+mj-cs"/>
              </a:rPr>
              <a:t>Programme</a:t>
            </a:r>
            <a:endParaRPr lang="en-US" sz="2400" b="1" dirty="0">
              <a:solidFill>
                <a:srgbClr val="00B050"/>
              </a:solidFill>
              <a:latin typeface="Cambria" pitchFamily="18" charset="0"/>
              <a:ea typeface="+mj-ea"/>
              <a:cs typeface="+mj-cs"/>
            </a:endParaRPr>
          </a:p>
          <a:p>
            <a:pPr algn="ctr" fontAlgn="auto">
              <a:spcAft>
                <a:spcPts val="0"/>
              </a:spcAft>
              <a:defRPr/>
            </a:pPr>
            <a:r>
              <a:rPr lang="en-US" sz="2400" b="1" dirty="0">
                <a:solidFill>
                  <a:srgbClr val="00B050"/>
                </a:solidFill>
                <a:latin typeface="Cambria" pitchFamily="18" charset="0"/>
                <a:ea typeface="+mj-ea"/>
                <a:cs typeface="+mj-cs"/>
              </a:rPr>
              <a:t>Albania – Kosovo* </a:t>
            </a:r>
            <a:r>
              <a:rPr lang="en-US" sz="2400" b="1" dirty="0" smtClean="0">
                <a:solidFill>
                  <a:srgbClr val="00B050"/>
                </a:solidFill>
                <a:latin typeface="Cambria" pitchFamily="18" charset="0"/>
                <a:ea typeface="+mj-ea"/>
                <a:cs typeface="+mj-cs"/>
              </a:rPr>
              <a:t>2014-2020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2057" name="TextBox 10"/>
          <p:cNvSpPr txBox="1">
            <a:spLocks noChangeArrowheads="1"/>
          </p:cNvSpPr>
          <p:nvPr/>
        </p:nvSpPr>
        <p:spPr bwMode="auto">
          <a:xfrm>
            <a:off x="214313" y="5643563"/>
            <a:ext cx="8929687" cy="677862"/>
          </a:xfrm>
          <a:prstGeom prst="rect">
            <a:avLst/>
          </a:prstGeom>
          <a:noFill/>
          <a:ln w="9525">
            <a:noFill/>
            <a:miter lim="800000"/>
            <a:headEnd/>
            <a:tailEnd/>
          </a:ln>
        </p:spPr>
        <p:txBody>
          <a:bodyPr>
            <a:spAutoFit/>
          </a:bodyPr>
          <a:lstStyle/>
          <a:p>
            <a:pPr algn="ctr"/>
            <a:r>
              <a:rPr lang="en-US" sz="1000" b="1" dirty="0"/>
              <a:t>*</a:t>
            </a:r>
            <a:r>
              <a:rPr lang="en-US" sz="1000" dirty="0"/>
              <a:t> </a:t>
            </a:r>
            <a:r>
              <a:rPr lang="en-US" sz="1000" b="1" i="1" dirty="0"/>
              <a:t>This designation is without prejudice to positions on status, and is in line with UNSCR 1244 and the ICJ Opinion on the Kosovo Declaration of </a:t>
            </a:r>
            <a:r>
              <a:rPr lang="en-US" sz="1000" b="1" i="1" dirty="0" smtClean="0"/>
              <a:t>    Independence</a:t>
            </a:r>
            <a:endParaRPr lang="en-US" sz="1000" dirty="0"/>
          </a:p>
          <a:p>
            <a:endParaRPr lang="en-US" dirty="0"/>
          </a:p>
        </p:txBody>
      </p:sp>
      <p:pic>
        <p:nvPicPr>
          <p:cNvPr id="2058" name="Picture 11"/>
          <p:cNvPicPr>
            <a:picLocks noChangeAspect="1" noChangeArrowheads="1"/>
          </p:cNvPicPr>
          <p:nvPr/>
        </p:nvPicPr>
        <p:blipFill>
          <a:blip r:embed="rId4" cstate="print"/>
          <a:srcRect l="19672" t="38655" r="13115" b="32362"/>
          <a:stretch>
            <a:fillRect/>
          </a:stretch>
        </p:blipFill>
        <p:spPr bwMode="auto">
          <a:xfrm>
            <a:off x="2357438" y="4286250"/>
            <a:ext cx="4751387" cy="1143000"/>
          </a:xfrm>
          <a:prstGeom prst="rect">
            <a:avLst/>
          </a:prstGeom>
          <a:noFill/>
          <a:ln w="9525">
            <a:noFill/>
            <a:miter lim="800000"/>
            <a:headEnd/>
            <a:tailEnd/>
          </a:ln>
        </p:spPr>
      </p:pic>
      <p:pic>
        <p:nvPicPr>
          <p:cNvPr id="1026" name="image04.png"/>
          <p:cNvPicPr>
            <a:picLocks noChangeAspect="1" noChangeArrowheads="1"/>
          </p:cNvPicPr>
          <p:nvPr/>
        </p:nvPicPr>
        <p:blipFill>
          <a:blip r:embed="rId5"/>
          <a:srcRect/>
          <a:stretch>
            <a:fillRect/>
          </a:stretch>
        </p:blipFill>
        <p:spPr bwMode="auto">
          <a:xfrm>
            <a:off x="142844" y="5930187"/>
            <a:ext cx="679450" cy="927813"/>
          </a:xfrm>
          <a:prstGeom prst="rect">
            <a:avLst/>
          </a:prstGeom>
          <a:noFill/>
        </p:spPr>
      </p:pic>
      <p:pic>
        <p:nvPicPr>
          <p:cNvPr id="1027" name="Picture 8" descr="Description: C:\Users\User\Desktop\ks).gif"/>
          <p:cNvPicPr>
            <a:picLocks noChangeAspect="1" noChangeArrowheads="1"/>
          </p:cNvPicPr>
          <p:nvPr/>
        </p:nvPicPr>
        <p:blipFill>
          <a:blip r:embed="rId6"/>
          <a:srcRect/>
          <a:stretch>
            <a:fillRect/>
          </a:stretch>
        </p:blipFill>
        <p:spPr bwMode="auto">
          <a:xfrm>
            <a:off x="8143900" y="5992371"/>
            <a:ext cx="823913" cy="86563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Image result for who"/>
          <p:cNvPicPr>
            <a:picLocks noChangeAspect="1" noChangeArrowheads="1"/>
          </p:cNvPicPr>
          <p:nvPr/>
        </p:nvPicPr>
        <p:blipFill>
          <a:blip r:embed="rId3"/>
          <a:srcRect/>
          <a:stretch>
            <a:fillRect/>
          </a:stretch>
        </p:blipFill>
        <p:spPr bwMode="auto">
          <a:xfrm>
            <a:off x="4810125" y="4095749"/>
            <a:ext cx="4333875" cy="2762251"/>
          </a:xfrm>
          <a:prstGeom prst="rect">
            <a:avLst/>
          </a:prstGeom>
          <a:noFill/>
        </p:spPr>
      </p:pic>
      <p:sp>
        <p:nvSpPr>
          <p:cNvPr id="1028" name="Title 1"/>
          <p:cNvSpPr>
            <a:spLocks noGrp="1"/>
          </p:cNvSpPr>
          <p:nvPr>
            <p:ph type="ctrTitle"/>
          </p:nvPr>
        </p:nvSpPr>
        <p:spPr>
          <a:xfrm>
            <a:off x="0" y="1071546"/>
            <a:ext cx="9144000" cy="3643338"/>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4"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0" y="0"/>
            <a:ext cx="7786710" cy="1661993"/>
          </a:xfrm>
          <a:prstGeom prst="rect">
            <a:avLst/>
          </a:prstGeom>
        </p:spPr>
        <p:txBody>
          <a:bodyPr wrap="square">
            <a:spAutoFit/>
          </a:bodyPr>
          <a:lstStyle/>
          <a:p>
            <a:pPr>
              <a:lnSpc>
                <a:spcPct val="80000"/>
              </a:lnSpc>
              <a:spcBef>
                <a:spcPts val="600"/>
              </a:spcBef>
              <a:spcAft>
                <a:spcPts val="600"/>
              </a:spcAft>
              <a:buFont typeface="Wingdings" pitchFamily="2" charset="2"/>
              <a:buNone/>
              <a:defRPr/>
            </a:pPr>
            <a:endParaRPr lang="en-US" b="1" dirty="0" smtClean="0">
              <a:solidFill>
                <a:srgbClr val="FF0000"/>
              </a:solidFill>
            </a:endParaRPr>
          </a:p>
          <a:p>
            <a:pPr algn="ctr">
              <a:lnSpc>
                <a:spcPct val="80000"/>
              </a:lnSpc>
              <a:spcBef>
                <a:spcPts val="600"/>
              </a:spcBef>
              <a:spcAft>
                <a:spcPts val="600"/>
              </a:spcAft>
              <a:buFont typeface="Wingdings" pitchFamily="2" charset="2"/>
              <a:buNone/>
              <a:defRPr/>
            </a:pPr>
            <a:r>
              <a:rPr lang="en-US" sz="3600" b="1" dirty="0" smtClean="0">
                <a:solidFill>
                  <a:srgbClr val="00CC00"/>
                </a:solidFill>
                <a:latin typeface="Cambria" pitchFamily="18" charset="0"/>
              </a:rPr>
              <a:t>        </a:t>
            </a:r>
            <a:r>
              <a:rPr lang="en-US" sz="3600" b="1" dirty="0" smtClean="0">
                <a:latin typeface="Cambria" pitchFamily="18" charset="0"/>
              </a:rPr>
              <a:t>Eligibility Criteria</a:t>
            </a:r>
          </a:p>
          <a:p>
            <a:pPr>
              <a:lnSpc>
                <a:spcPct val="80000"/>
              </a:lnSpc>
              <a:spcBef>
                <a:spcPts val="600"/>
              </a:spcBef>
              <a:spcAft>
                <a:spcPts val="600"/>
              </a:spcAft>
              <a:buFont typeface="Wingdings" pitchFamily="2" charset="2"/>
              <a:buNone/>
              <a:defRPr/>
            </a:pPr>
            <a:endParaRPr lang="en-US" b="1" dirty="0" smtClean="0">
              <a:solidFill>
                <a:srgbClr val="FF0000"/>
              </a:solidFill>
            </a:endParaRPr>
          </a:p>
          <a:p>
            <a:pPr>
              <a:lnSpc>
                <a:spcPct val="80000"/>
              </a:lnSpc>
              <a:spcBef>
                <a:spcPts val="600"/>
              </a:spcBef>
              <a:spcAft>
                <a:spcPts val="600"/>
              </a:spcAft>
              <a:buFont typeface="Wingdings" pitchFamily="2" charset="2"/>
              <a:buNone/>
              <a:defRPr/>
            </a:pPr>
            <a:endParaRPr lang="en-US" dirty="0"/>
          </a:p>
        </p:txBody>
      </p:sp>
      <p:sp>
        <p:nvSpPr>
          <p:cNvPr id="9" name="Rectangle 8"/>
          <p:cNvSpPr/>
          <p:nvPr/>
        </p:nvSpPr>
        <p:spPr>
          <a:xfrm>
            <a:off x="0" y="1142985"/>
            <a:ext cx="9144000" cy="3271665"/>
          </a:xfrm>
          <a:prstGeom prst="rect">
            <a:avLst/>
          </a:prstGeom>
        </p:spPr>
        <p:txBody>
          <a:bodyPr wrap="square">
            <a:spAutoFit/>
          </a:bodyPr>
          <a:lstStyle/>
          <a:p>
            <a:pPr>
              <a:lnSpc>
                <a:spcPct val="80000"/>
              </a:lnSpc>
              <a:spcBef>
                <a:spcPts val="600"/>
              </a:spcBef>
              <a:spcAft>
                <a:spcPts val="600"/>
              </a:spcAft>
              <a:buNone/>
              <a:defRPr/>
            </a:pPr>
            <a:r>
              <a:rPr lang="en-GB" sz="2400" b="1" dirty="0" smtClean="0">
                <a:solidFill>
                  <a:schemeClr val="bg1">
                    <a:lumMod val="50000"/>
                  </a:schemeClr>
                </a:solidFill>
                <a:latin typeface="Cambria" pitchFamily="18" charset="0"/>
              </a:rPr>
              <a:t>The lead applicant </a:t>
            </a:r>
            <a:r>
              <a:rPr lang="en-GB" sz="2400" b="1" dirty="0" smtClean="0">
                <a:latin typeface="Cambria" pitchFamily="18" charset="0"/>
              </a:rPr>
              <a:t>and </a:t>
            </a:r>
            <a:r>
              <a:rPr lang="en-GB" sz="2400" b="1" dirty="0" smtClean="0">
                <a:solidFill>
                  <a:schemeClr val="bg1">
                    <a:lumMod val="50000"/>
                  </a:schemeClr>
                </a:solidFill>
                <a:latin typeface="Cambria" pitchFamily="18" charset="0"/>
              </a:rPr>
              <a:t>co-applicant(s)</a:t>
            </a:r>
            <a:r>
              <a:rPr lang="en-GB" sz="2400" b="1" dirty="0" smtClean="0">
                <a:latin typeface="Cambria" pitchFamily="18" charset="0"/>
              </a:rPr>
              <a:t> must represent different legal entities and must not be country branches of the same organisation or institution.</a:t>
            </a:r>
            <a:endParaRPr lang="pl-PL" sz="2400" dirty="0" smtClean="0">
              <a:latin typeface="Cambria" pitchFamily="18" charset="0"/>
            </a:endParaRPr>
          </a:p>
          <a:p>
            <a:pPr>
              <a:buNone/>
              <a:defRPr/>
            </a:pPr>
            <a:endParaRPr lang="en-GB" sz="2400" dirty="0" smtClean="0">
              <a:latin typeface="Cambria" pitchFamily="18" charset="0"/>
            </a:endParaRPr>
          </a:p>
          <a:p>
            <a:pPr>
              <a:defRPr/>
            </a:pPr>
            <a:r>
              <a:rPr lang="en-GB" sz="2400" dirty="0" smtClean="0">
                <a:latin typeface="Cambria" pitchFamily="18" charset="0"/>
              </a:rPr>
              <a:t>If the </a:t>
            </a:r>
            <a:r>
              <a:rPr lang="en-GB" sz="2400" b="1" dirty="0" smtClean="0">
                <a:solidFill>
                  <a:schemeClr val="bg1">
                    <a:lumMod val="50000"/>
                  </a:schemeClr>
                </a:solidFill>
                <a:latin typeface="Cambria" pitchFamily="18" charset="0"/>
              </a:rPr>
              <a:t>lead applicant </a:t>
            </a:r>
            <a:r>
              <a:rPr lang="en-GB" sz="2400" dirty="0" smtClean="0">
                <a:latin typeface="Cambria" pitchFamily="18" charset="0"/>
              </a:rPr>
              <a:t>is established in Albania at least one </a:t>
            </a:r>
            <a:r>
              <a:rPr lang="en-GB" sz="2400" b="1" dirty="0" smtClean="0">
                <a:solidFill>
                  <a:schemeClr val="bg1">
                    <a:lumMod val="50000"/>
                  </a:schemeClr>
                </a:solidFill>
                <a:latin typeface="Cambria" pitchFamily="18" charset="0"/>
              </a:rPr>
              <a:t>co-applicant</a:t>
            </a:r>
            <a:r>
              <a:rPr lang="en-GB" sz="2400" dirty="0" smtClean="0">
                <a:latin typeface="Cambria" pitchFamily="18" charset="0"/>
              </a:rPr>
              <a:t> must be established in Kosovo* and vice-versa</a:t>
            </a:r>
          </a:p>
          <a:p>
            <a:pPr>
              <a:defRPr/>
            </a:pPr>
            <a:endParaRPr lang="en-GB" sz="2400" dirty="0" smtClean="0">
              <a:latin typeface="Cambria" pitchFamily="18" charset="0"/>
            </a:endParaRPr>
          </a:p>
          <a:p>
            <a:pPr>
              <a:defRPr/>
            </a:pPr>
            <a:r>
              <a:rPr lang="en-GB" sz="2400" b="1" dirty="0" smtClean="0">
                <a:solidFill>
                  <a:schemeClr val="bg1">
                    <a:lumMod val="50000"/>
                  </a:schemeClr>
                </a:solidFill>
                <a:latin typeface="Cambria" pitchFamily="18" charset="0"/>
              </a:rPr>
              <a:t>Co-applicants</a:t>
            </a:r>
            <a:r>
              <a:rPr lang="en-GB" sz="2400" dirty="0" smtClean="0">
                <a:latin typeface="Cambria" pitchFamily="18" charset="0"/>
              </a:rPr>
              <a:t> must satisfy the eligibility criteria as applicable to the </a:t>
            </a:r>
            <a:r>
              <a:rPr lang="en-GB" sz="2400" b="1" dirty="0" smtClean="0">
                <a:solidFill>
                  <a:schemeClr val="bg1">
                    <a:lumMod val="50000"/>
                  </a:schemeClr>
                </a:solidFill>
                <a:latin typeface="Cambria" pitchFamily="18" charset="0"/>
              </a:rPr>
              <a:t>lead applicant</a:t>
            </a:r>
            <a:endParaRPr lang="en-US" sz="2400" b="1" dirty="0">
              <a:solidFill>
                <a:schemeClr val="bg1">
                  <a:lumMod val="50000"/>
                </a:schemeClr>
              </a:solidFill>
              <a:latin typeface="Cambria" pitchFamily="18" charset="0"/>
            </a:endParaRPr>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Image result for affiliated"/>
          <p:cNvPicPr>
            <a:picLocks noChangeAspect="1" noChangeArrowheads="1"/>
          </p:cNvPicPr>
          <p:nvPr/>
        </p:nvPicPr>
        <p:blipFill>
          <a:blip r:embed="rId3"/>
          <a:srcRect/>
          <a:stretch>
            <a:fillRect/>
          </a:stretch>
        </p:blipFill>
        <p:spPr bwMode="auto">
          <a:xfrm>
            <a:off x="0" y="4643446"/>
            <a:ext cx="9144000" cy="2214554"/>
          </a:xfrm>
          <a:prstGeom prst="rect">
            <a:avLst/>
          </a:prstGeom>
          <a:noFill/>
        </p:spPr>
      </p:pic>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4"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0" y="-214338"/>
            <a:ext cx="7786710" cy="1661993"/>
          </a:xfrm>
          <a:prstGeom prst="rect">
            <a:avLst/>
          </a:prstGeom>
        </p:spPr>
        <p:txBody>
          <a:bodyPr wrap="square">
            <a:spAutoFit/>
          </a:bodyPr>
          <a:lstStyle/>
          <a:p>
            <a:pPr>
              <a:lnSpc>
                <a:spcPct val="80000"/>
              </a:lnSpc>
              <a:spcBef>
                <a:spcPts val="600"/>
              </a:spcBef>
              <a:spcAft>
                <a:spcPts val="600"/>
              </a:spcAft>
              <a:buFont typeface="Wingdings" pitchFamily="2" charset="2"/>
              <a:buNone/>
              <a:defRPr/>
            </a:pPr>
            <a:endParaRPr lang="en-US" b="1" dirty="0" smtClean="0">
              <a:solidFill>
                <a:srgbClr val="FF0000"/>
              </a:solidFill>
            </a:endParaRPr>
          </a:p>
          <a:p>
            <a:pPr algn="ctr">
              <a:lnSpc>
                <a:spcPct val="80000"/>
              </a:lnSpc>
              <a:spcBef>
                <a:spcPts val="600"/>
              </a:spcBef>
              <a:spcAft>
                <a:spcPts val="600"/>
              </a:spcAft>
              <a:buFont typeface="Wingdings" pitchFamily="2" charset="2"/>
              <a:buNone/>
              <a:defRPr/>
            </a:pPr>
            <a:r>
              <a:rPr lang="en-US" sz="3600" b="1" dirty="0" smtClean="0">
                <a:solidFill>
                  <a:srgbClr val="00CC00"/>
                </a:solidFill>
                <a:latin typeface="Cambria" pitchFamily="18" charset="0"/>
              </a:rPr>
              <a:t>        </a:t>
            </a:r>
            <a:r>
              <a:rPr lang="en-US" sz="3600" b="1" dirty="0" smtClean="0">
                <a:latin typeface="Cambria" pitchFamily="18" charset="0"/>
              </a:rPr>
              <a:t>2.1.2.Eligibility Criteria</a:t>
            </a:r>
          </a:p>
          <a:p>
            <a:pPr>
              <a:lnSpc>
                <a:spcPct val="80000"/>
              </a:lnSpc>
              <a:spcBef>
                <a:spcPts val="600"/>
              </a:spcBef>
              <a:spcAft>
                <a:spcPts val="600"/>
              </a:spcAft>
              <a:buFont typeface="Wingdings" pitchFamily="2" charset="2"/>
              <a:buNone/>
              <a:defRPr/>
            </a:pPr>
            <a:endParaRPr lang="en-US" b="1" dirty="0" smtClean="0">
              <a:solidFill>
                <a:srgbClr val="FF0000"/>
              </a:solidFill>
            </a:endParaRPr>
          </a:p>
          <a:p>
            <a:pPr>
              <a:lnSpc>
                <a:spcPct val="80000"/>
              </a:lnSpc>
              <a:spcBef>
                <a:spcPts val="600"/>
              </a:spcBef>
              <a:spcAft>
                <a:spcPts val="600"/>
              </a:spcAft>
              <a:buFont typeface="Wingdings" pitchFamily="2" charset="2"/>
              <a:buNone/>
              <a:defRPr/>
            </a:pPr>
            <a:endParaRPr lang="en-US" dirty="0"/>
          </a:p>
        </p:txBody>
      </p:sp>
      <p:sp>
        <p:nvSpPr>
          <p:cNvPr id="9" name="Rectangle 8"/>
          <p:cNvSpPr/>
          <p:nvPr/>
        </p:nvSpPr>
        <p:spPr>
          <a:xfrm>
            <a:off x="0" y="714356"/>
            <a:ext cx="9144000" cy="4775153"/>
          </a:xfrm>
          <a:prstGeom prst="rect">
            <a:avLst/>
          </a:prstGeom>
        </p:spPr>
        <p:txBody>
          <a:bodyPr wrap="square">
            <a:spAutoFit/>
          </a:bodyPr>
          <a:lstStyle/>
          <a:p>
            <a:pPr>
              <a:lnSpc>
                <a:spcPct val="80000"/>
              </a:lnSpc>
              <a:spcBef>
                <a:spcPts val="300"/>
              </a:spcBef>
              <a:spcAft>
                <a:spcPts val="300"/>
              </a:spcAft>
              <a:defRPr/>
            </a:pPr>
            <a:r>
              <a:rPr lang="en-GB" sz="2400" b="1" dirty="0" smtClean="0">
                <a:solidFill>
                  <a:schemeClr val="accent6">
                    <a:lumMod val="75000"/>
                  </a:schemeClr>
                </a:solidFill>
                <a:latin typeface="Cambria" pitchFamily="18" charset="0"/>
              </a:rPr>
              <a:t>Affiliated Entities</a:t>
            </a:r>
            <a:r>
              <a:rPr lang="en-GB" sz="2400" b="1" dirty="0" smtClean="0">
                <a:solidFill>
                  <a:srgbClr val="29771F"/>
                </a:solidFill>
                <a:latin typeface="Cambria" pitchFamily="18" charset="0"/>
              </a:rPr>
              <a:t>- </a:t>
            </a:r>
            <a:r>
              <a:rPr lang="en-GB" sz="2400" dirty="0" smtClean="0">
                <a:solidFill>
                  <a:schemeClr val="accent6">
                    <a:lumMod val="75000"/>
                  </a:schemeClr>
                </a:solidFill>
                <a:latin typeface="Cambria" pitchFamily="18" charset="0"/>
              </a:rPr>
              <a:t>only entities having a structural link with the applicants (i.e. the lead applicant or a co-applicant), in particular a legal or capital link.</a:t>
            </a:r>
            <a:endParaRPr lang="en-US" sz="2400" dirty="0" smtClean="0">
              <a:solidFill>
                <a:schemeClr val="accent6">
                  <a:lumMod val="75000"/>
                </a:schemeClr>
              </a:solidFill>
              <a:latin typeface="Cambria" pitchFamily="18" charset="0"/>
            </a:endParaRPr>
          </a:p>
          <a:p>
            <a:pPr>
              <a:lnSpc>
                <a:spcPct val="80000"/>
              </a:lnSpc>
              <a:spcBef>
                <a:spcPts val="300"/>
              </a:spcBef>
              <a:spcAft>
                <a:spcPts val="300"/>
              </a:spcAft>
              <a:buFont typeface="Wingdings" pitchFamily="2" charset="2"/>
              <a:buNone/>
              <a:defRPr/>
            </a:pPr>
            <a:endParaRPr lang="en-GB" sz="2400" dirty="0" smtClean="0">
              <a:latin typeface="Cambria" pitchFamily="18" charset="0"/>
            </a:endParaRPr>
          </a:p>
          <a:p>
            <a:pPr lvl="0">
              <a:buFontTx/>
              <a:buChar char="-"/>
            </a:pPr>
            <a:endParaRPr lang="en-US" sz="2000" dirty="0" smtClean="0">
              <a:latin typeface="Cambria" pitchFamily="18" charset="0"/>
            </a:endParaRPr>
          </a:p>
          <a:p>
            <a:pPr lvl="0">
              <a:buFontTx/>
              <a:buChar char="-"/>
            </a:pPr>
            <a:endParaRPr lang="en-US" sz="2000" dirty="0" smtClean="0">
              <a:latin typeface="Cambria" pitchFamily="18" charset="0"/>
            </a:endParaRPr>
          </a:p>
          <a:p>
            <a:pPr>
              <a:buFont typeface="Wingdings" pitchFamily="2" charset="2"/>
              <a:buChar char="v"/>
            </a:pPr>
            <a:endParaRPr lang="en-GB" sz="2000" b="1" dirty="0" smtClean="0">
              <a:latin typeface="Cambria" pitchFamily="18" charset="0"/>
            </a:endParaRPr>
          </a:p>
          <a:p>
            <a:pPr>
              <a:buFont typeface="Wingdings" pitchFamily="2" charset="2"/>
              <a:buChar char="v"/>
            </a:pPr>
            <a:endParaRPr lang="en-GB" sz="2000" b="1" dirty="0" smtClean="0">
              <a:latin typeface="Cambria" pitchFamily="18" charset="0"/>
            </a:endParaRPr>
          </a:p>
          <a:p>
            <a:pPr>
              <a:buFont typeface="Wingdings" pitchFamily="2" charset="2"/>
              <a:buChar char="v"/>
            </a:pPr>
            <a:endParaRPr lang="en-GB" sz="2000" b="1" dirty="0" smtClean="0">
              <a:latin typeface="Cambria" pitchFamily="18" charset="0"/>
            </a:endParaRPr>
          </a:p>
          <a:p>
            <a:pPr>
              <a:buFont typeface="Wingdings" pitchFamily="2" charset="2"/>
              <a:buChar char="v"/>
            </a:pPr>
            <a:endParaRPr lang="en-GB" sz="2000" b="1" dirty="0" smtClean="0">
              <a:latin typeface="Cambria" pitchFamily="18" charset="0"/>
            </a:endParaRPr>
          </a:p>
          <a:p>
            <a:endParaRPr lang="en-GB" sz="2000" b="1" dirty="0" smtClean="0">
              <a:latin typeface="Cambria" pitchFamily="18" charset="0"/>
            </a:endParaRPr>
          </a:p>
          <a:p>
            <a:pPr>
              <a:buFont typeface="Wingdings" pitchFamily="2" charset="2"/>
              <a:buChar char="v"/>
            </a:pPr>
            <a:r>
              <a:rPr lang="en-GB" sz="2000" b="1" dirty="0" smtClean="0">
                <a:latin typeface="Cambria" pitchFamily="18" charset="0"/>
              </a:rPr>
              <a:t>Membership, i.e. the applicant is legally defined as a e.g. network, federation, association in which the proposed affiliated entities also participate or the applicant participates in the same entity (e.g. network, federation, association) as the proposed affiliated entities.</a:t>
            </a:r>
            <a:endParaRPr lang="en-US" sz="2000" b="1" dirty="0">
              <a:latin typeface="Cambria" pitchFamily="18" charset="0"/>
            </a:endParaRPr>
          </a:p>
        </p:txBody>
      </p:sp>
      <p:sp>
        <p:nvSpPr>
          <p:cNvPr id="12" name="Rectangle 11"/>
          <p:cNvSpPr/>
          <p:nvPr/>
        </p:nvSpPr>
        <p:spPr>
          <a:xfrm>
            <a:off x="3143240" y="2071678"/>
            <a:ext cx="3071834" cy="20717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buFontTx/>
              <a:buChar char="-"/>
            </a:pPr>
            <a:r>
              <a:rPr lang="en-GB" dirty="0" smtClean="0">
                <a:latin typeface="Cambria" pitchFamily="18" charset="0"/>
              </a:rPr>
              <a:t>Entities directly or indirectly controlled by the applicant (daughter companies </a:t>
            </a:r>
          </a:p>
          <a:p>
            <a:pPr lvl="0"/>
            <a:r>
              <a:rPr lang="en-GB" dirty="0" smtClean="0">
                <a:latin typeface="Cambria" pitchFamily="18" charset="0"/>
              </a:rPr>
              <a:t>or first-tier subsidiaries),(granddaughter companies or second-tier subsidiaries)</a:t>
            </a:r>
            <a:endParaRPr lang="en-US" dirty="0" smtClean="0">
              <a:latin typeface="Cambria" pitchFamily="18" charset="0"/>
            </a:endParaRPr>
          </a:p>
        </p:txBody>
      </p:sp>
      <p:sp>
        <p:nvSpPr>
          <p:cNvPr id="13" name="Rectangle 12"/>
          <p:cNvSpPr/>
          <p:nvPr/>
        </p:nvSpPr>
        <p:spPr>
          <a:xfrm>
            <a:off x="428596" y="1714488"/>
            <a:ext cx="2428892" cy="15716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buFontTx/>
              <a:buChar char="-"/>
            </a:pPr>
            <a:r>
              <a:rPr lang="en-GB" dirty="0" smtClean="0">
                <a:latin typeface="Cambria" pitchFamily="18" charset="0"/>
              </a:rPr>
              <a:t>Entities directly or indirectly controlling the applicant (parent companies)</a:t>
            </a:r>
            <a:endParaRPr lang="en-US" dirty="0" smtClean="0">
              <a:latin typeface="Cambria" pitchFamily="18" charset="0"/>
            </a:endParaRPr>
          </a:p>
        </p:txBody>
      </p:sp>
      <p:sp>
        <p:nvSpPr>
          <p:cNvPr id="14" name="Rectangle 13"/>
          <p:cNvSpPr/>
          <p:nvPr/>
        </p:nvSpPr>
        <p:spPr>
          <a:xfrm>
            <a:off x="6429388" y="1714488"/>
            <a:ext cx="2428892" cy="15001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GB" dirty="0" smtClean="0">
                <a:latin typeface="Cambria" pitchFamily="18" charset="0"/>
              </a:rPr>
              <a:t>Entities under the same direct or indirect control as the applicant (sister companies).</a:t>
            </a:r>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Image result for contractor"/>
          <p:cNvPicPr>
            <a:picLocks noChangeAspect="1" noChangeArrowheads="1"/>
          </p:cNvPicPr>
          <p:nvPr/>
        </p:nvPicPr>
        <p:blipFill>
          <a:blip r:embed="rId3"/>
          <a:srcRect/>
          <a:stretch>
            <a:fillRect/>
          </a:stretch>
        </p:blipFill>
        <p:spPr bwMode="auto">
          <a:xfrm>
            <a:off x="0" y="3929084"/>
            <a:ext cx="2500298" cy="2500298"/>
          </a:xfrm>
          <a:prstGeom prst="rect">
            <a:avLst/>
          </a:prstGeom>
          <a:noFill/>
        </p:spPr>
      </p:pic>
      <p:pic>
        <p:nvPicPr>
          <p:cNvPr id="60418" name="Picture 2" descr="Image result for associate"/>
          <p:cNvPicPr>
            <a:picLocks noChangeAspect="1" noChangeArrowheads="1"/>
          </p:cNvPicPr>
          <p:nvPr/>
        </p:nvPicPr>
        <p:blipFill>
          <a:blip r:embed="rId4"/>
          <a:srcRect/>
          <a:stretch>
            <a:fillRect/>
          </a:stretch>
        </p:blipFill>
        <p:spPr bwMode="auto">
          <a:xfrm>
            <a:off x="6013507" y="1643050"/>
            <a:ext cx="3130493" cy="2500330"/>
          </a:xfrm>
          <a:prstGeom prst="rect">
            <a:avLst/>
          </a:prstGeom>
          <a:noFill/>
        </p:spPr>
      </p:pic>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5"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0" y="0"/>
            <a:ext cx="7786710" cy="1661993"/>
          </a:xfrm>
          <a:prstGeom prst="rect">
            <a:avLst/>
          </a:prstGeom>
        </p:spPr>
        <p:txBody>
          <a:bodyPr wrap="square">
            <a:spAutoFit/>
          </a:bodyPr>
          <a:lstStyle/>
          <a:p>
            <a:pPr>
              <a:lnSpc>
                <a:spcPct val="80000"/>
              </a:lnSpc>
              <a:spcBef>
                <a:spcPts val="600"/>
              </a:spcBef>
              <a:spcAft>
                <a:spcPts val="600"/>
              </a:spcAft>
              <a:buFont typeface="Wingdings" pitchFamily="2" charset="2"/>
              <a:buNone/>
              <a:defRPr/>
            </a:pPr>
            <a:endParaRPr lang="en-US" b="1" dirty="0" smtClean="0">
              <a:solidFill>
                <a:srgbClr val="FF0000"/>
              </a:solidFill>
            </a:endParaRPr>
          </a:p>
          <a:p>
            <a:pPr algn="ctr">
              <a:lnSpc>
                <a:spcPct val="80000"/>
              </a:lnSpc>
              <a:spcBef>
                <a:spcPts val="600"/>
              </a:spcBef>
              <a:spcAft>
                <a:spcPts val="600"/>
              </a:spcAft>
              <a:buFont typeface="Wingdings" pitchFamily="2" charset="2"/>
              <a:buNone/>
              <a:defRPr/>
            </a:pPr>
            <a:r>
              <a:rPr lang="en-US" sz="3600" b="1" dirty="0" smtClean="0">
                <a:solidFill>
                  <a:srgbClr val="00CC00"/>
                </a:solidFill>
                <a:latin typeface="Cambria" pitchFamily="18" charset="0"/>
              </a:rPr>
              <a:t>        2.1.3 Eligibility Criteria</a:t>
            </a:r>
          </a:p>
          <a:p>
            <a:pPr>
              <a:lnSpc>
                <a:spcPct val="80000"/>
              </a:lnSpc>
              <a:spcBef>
                <a:spcPts val="600"/>
              </a:spcBef>
              <a:spcAft>
                <a:spcPts val="600"/>
              </a:spcAft>
              <a:buFont typeface="Wingdings" pitchFamily="2" charset="2"/>
              <a:buNone/>
              <a:defRPr/>
            </a:pPr>
            <a:endParaRPr lang="en-US" b="1" dirty="0" smtClean="0">
              <a:solidFill>
                <a:srgbClr val="FF0000"/>
              </a:solidFill>
            </a:endParaRPr>
          </a:p>
          <a:p>
            <a:pPr>
              <a:lnSpc>
                <a:spcPct val="80000"/>
              </a:lnSpc>
              <a:spcBef>
                <a:spcPts val="600"/>
              </a:spcBef>
              <a:spcAft>
                <a:spcPts val="600"/>
              </a:spcAft>
              <a:buFont typeface="Wingdings" pitchFamily="2" charset="2"/>
              <a:buNone/>
              <a:defRPr/>
            </a:pPr>
            <a:endParaRPr lang="en-US" dirty="0"/>
          </a:p>
        </p:txBody>
      </p:sp>
      <p:sp>
        <p:nvSpPr>
          <p:cNvPr id="9" name="Rectangle 8"/>
          <p:cNvSpPr/>
          <p:nvPr/>
        </p:nvSpPr>
        <p:spPr>
          <a:xfrm>
            <a:off x="214282" y="1357299"/>
            <a:ext cx="6072230" cy="4213461"/>
          </a:xfrm>
          <a:prstGeom prst="rect">
            <a:avLst/>
          </a:prstGeom>
        </p:spPr>
        <p:txBody>
          <a:bodyPr wrap="square">
            <a:spAutoFit/>
          </a:bodyPr>
          <a:lstStyle/>
          <a:p>
            <a:pPr>
              <a:lnSpc>
                <a:spcPct val="80000"/>
              </a:lnSpc>
              <a:spcBef>
                <a:spcPts val="300"/>
              </a:spcBef>
              <a:spcAft>
                <a:spcPts val="300"/>
              </a:spcAft>
              <a:buFont typeface="Wingdings" pitchFamily="2" charset="2"/>
              <a:buNone/>
              <a:defRPr/>
            </a:pPr>
            <a:r>
              <a:rPr lang="en-GB" sz="2800" b="1" dirty="0" smtClean="0">
                <a:solidFill>
                  <a:schemeClr val="accent3">
                    <a:lumMod val="50000"/>
                  </a:schemeClr>
                </a:solidFill>
                <a:latin typeface="Cambria" pitchFamily="18" charset="0"/>
              </a:rPr>
              <a:t>Associates</a:t>
            </a:r>
          </a:p>
          <a:p>
            <a:pPr>
              <a:spcBef>
                <a:spcPts val="300"/>
              </a:spcBef>
              <a:spcAft>
                <a:spcPts val="300"/>
              </a:spcAft>
              <a:defRPr/>
            </a:pPr>
            <a:r>
              <a:rPr lang="en-GB" sz="2400" dirty="0" smtClean="0">
                <a:solidFill>
                  <a:schemeClr val="accent3">
                    <a:lumMod val="50000"/>
                  </a:schemeClr>
                </a:solidFill>
                <a:latin typeface="Cambria" pitchFamily="18" charset="0"/>
              </a:rPr>
              <a:t>Other organisations involved in the action but who may not receive funding from the grant with the exception of per diem or travel costs. Associates do not have to meet the eligibility criteria of the applicant and co-Applicant(s).</a:t>
            </a:r>
          </a:p>
          <a:p>
            <a:pPr>
              <a:spcBef>
                <a:spcPts val="300"/>
              </a:spcBef>
              <a:spcAft>
                <a:spcPts val="300"/>
              </a:spcAft>
              <a:defRPr/>
            </a:pPr>
            <a:endParaRPr lang="en-GB" dirty="0" smtClean="0">
              <a:solidFill>
                <a:schemeClr val="accent3">
                  <a:lumMod val="50000"/>
                </a:schemeClr>
              </a:solidFill>
            </a:endParaRPr>
          </a:p>
          <a:p>
            <a:pPr>
              <a:spcBef>
                <a:spcPts val="300"/>
              </a:spcBef>
              <a:spcAft>
                <a:spcPts val="300"/>
              </a:spcAft>
              <a:defRPr/>
            </a:pPr>
            <a:endParaRPr lang="en-GB" dirty="0" smtClean="0">
              <a:solidFill>
                <a:schemeClr val="accent3">
                  <a:lumMod val="50000"/>
                </a:schemeClr>
              </a:solidFill>
            </a:endParaRPr>
          </a:p>
          <a:p>
            <a:pPr>
              <a:spcBef>
                <a:spcPts val="300"/>
              </a:spcBef>
              <a:spcAft>
                <a:spcPts val="300"/>
              </a:spcAft>
              <a:defRPr/>
            </a:pPr>
            <a:endParaRPr lang="en-GB" dirty="0" smtClean="0">
              <a:solidFill>
                <a:schemeClr val="accent3">
                  <a:lumMod val="50000"/>
                </a:schemeClr>
              </a:solidFill>
            </a:endParaRPr>
          </a:p>
          <a:p>
            <a:pPr>
              <a:lnSpc>
                <a:spcPct val="80000"/>
              </a:lnSpc>
              <a:spcBef>
                <a:spcPts val="300"/>
              </a:spcBef>
              <a:spcAft>
                <a:spcPts val="300"/>
              </a:spcAft>
              <a:buFont typeface="Wingdings" pitchFamily="2" charset="2"/>
              <a:buNone/>
              <a:defRPr/>
            </a:pPr>
            <a:endParaRPr lang="en-GB" sz="2800" b="1" dirty="0" smtClean="0">
              <a:solidFill>
                <a:schemeClr val="accent3">
                  <a:lumMod val="50000"/>
                </a:schemeClr>
              </a:solidFill>
            </a:endParaRPr>
          </a:p>
        </p:txBody>
      </p:sp>
      <p:sp>
        <p:nvSpPr>
          <p:cNvPr id="12" name="TextBox 11"/>
          <p:cNvSpPr txBox="1"/>
          <p:nvPr/>
        </p:nvSpPr>
        <p:spPr>
          <a:xfrm>
            <a:off x="2214546" y="4214818"/>
            <a:ext cx="6643734" cy="1991314"/>
          </a:xfrm>
          <a:prstGeom prst="rect">
            <a:avLst/>
          </a:prstGeom>
          <a:noFill/>
        </p:spPr>
        <p:txBody>
          <a:bodyPr wrap="square" rtlCol="0">
            <a:spAutoFit/>
          </a:bodyPr>
          <a:lstStyle/>
          <a:p>
            <a:pPr>
              <a:lnSpc>
                <a:spcPct val="80000"/>
              </a:lnSpc>
              <a:spcBef>
                <a:spcPts val="300"/>
              </a:spcBef>
              <a:spcAft>
                <a:spcPts val="300"/>
              </a:spcAft>
              <a:buFont typeface="Wingdings" pitchFamily="2" charset="2"/>
              <a:buNone/>
              <a:defRPr/>
            </a:pPr>
            <a:r>
              <a:rPr lang="en-GB" sz="2800" b="1" dirty="0" smtClean="0">
                <a:solidFill>
                  <a:schemeClr val="accent3">
                    <a:lumMod val="50000"/>
                  </a:schemeClr>
                </a:solidFill>
              </a:rPr>
              <a:t> </a:t>
            </a:r>
            <a:r>
              <a:rPr lang="en-GB" sz="2800" b="1" dirty="0" smtClean="0">
                <a:solidFill>
                  <a:schemeClr val="accent3">
                    <a:lumMod val="50000"/>
                  </a:schemeClr>
                </a:solidFill>
                <a:latin typeface="Cambria" pitchFamily="18" charset="0"/>
              </a:rPr>
              <a:t>Contractors</a:t>
            </a:r>
          </a:p>
          <a:p>
            <a:pPr>
              <a:spcBef>
                <a:spcPts val="300"/>
              </a:spcBef>
              <a:spcAft>
                <a:spcPts val="300"/>
              </a:spcAft>
              <a:defRPr/>
            </a:pPr>
            <a:r>
              <a:rPr lang="en-GB" sz="2400" dirty="0" smtClean="0">
                <a:solidFill>
                  <a:schemeClr val="accent3">
                    <a:lumMod val="50000"/>
                  </a:schemeClr>
                </a:solidFill>
                <a:latin typeface="Cambria" pitchFamily="18" charset="0"/>
              </a:rPr>
              <a:t>Contractors are neither co-applicants nor associates, and are subject to the procurement rules set out in Annex IV to the standard grant contract.</a:t>
            </a:r>
            <a:endParaRPr lang="en-US" sz="2400" dirty="0">
              <a:latin typeface="Cambria" pitchFamily="18" charset="0"/>
            </a:endParaRPr>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mage result for ineligible"/>
          <p:cNvPicPr>
            <a:picLocks noChangeAspect="1" noChangeArrowheads="1"/>
          </p:cNvPicPr>
          <p:nvPr/>
        </p:nvPicPr>
        <p:blipFill>
          <a:blip r:embed="rId3"/>
          <a:srcRect/>
          <a:stretch>
            <a:fillRect/>
          </a:stretch>
        </p:blipFill>
        <p:spPr bwMode="auto">
          <a:xfrm>
            <a:off x="0" y="0"/>
            <a:ext cx="3341672" cy="4149163"/>
          </a:xfrm>
          <a:prstGeom prst="rect">
            <a:avLst/>
          </a:prstGeom>
          <a:noFill/>
        </p:spPr>
      </p:pic>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4"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0" y="0"/>
            <a:ext cx="9144000" cy="1661993"/>
          </a:xfrm>
          <a:prstGeom prst="rect">
            <a:avLst/>
          </a:prstGeom>
        </p:spPr>
        <p:txBody>
          <a:bodyPr wrap="square">
            <a:spAutoFit/>
          </a:bodyPr>
          <a:lstStyle/>
          <a:p>
            <a:pPr>
              <a:lnSpc>
                <a:spcPct val="80000"/>
              </a:lnSpc>
              <a:spcBef>
                <a:spcPts val="600"/>
              </a:spcBef>
              <a:spcAft>
                <a:spcPts val="600"/>
              </a:spcAft>
              <a:buFont typeface="Wingdings" pitchFamily="2" charset="2"/>
              <a:buNone/>
              <a:defRPr/>
            </a:pPr>
            <a:endParaRPr lang="en-US" b="1" dirty="0" smtClean="0">
              <a:solidFill>
                <a:srgbClr val="FF0000"/>
              </a:solidFill>
            </a:endParaRPr>
          </a:p>
          <a:p>
            <a:pPr algn="ctr">
              <a:lnSpc>
                <a:spcPct val="80000"/>
              </a:lnSpc>
              <a:spcBef>
                <a:spcPts val="600"/>
              </a:spcBef>
              <a:spcAft>
                <a:spcPts val="600"/>
              </a:spcAft>
              <a:buFont typeface="Wingdings" pitchFamily="2" charset="2"/>
              <a:buNone/>
              <a:defRPr/>
            </a:pPr>
            <a:r>
              <a:rPr lang="en-US" sz="3600" b="1" dirty="0" smtClean="0">
                <a:solidFill>
                  <a:srgbClr val="00CC00"/>
                </a:solidFill>
                <a:latin typeface="Cambria" pitchFamily="18" charset="0"/>
              </a:rPr>
              <a:t>                         </a:t>
            </a:r>
            <a:r>
              <a:rPr lang="en-US" sz="3600" b="1" dirty="0" smtClean="0">
                <a:solidFill>
                  <a:schemeClr val="accent3">
                    <a:lumMod val="50000"/>
                  </a:schemeClr>
                </a:solidFill>
                <a:latin typeface="Cambria" pitchFamily="18" charset="0"/>
              </a:rPr>
              <a:t>Ineligible Actions- </a:t>
            </a:r>
            <a:r>
              <a:rPr lang="en-US" sz="2800" b="1" dirty="0" smtClean="0">
                <a:solidFill>
                  <a:schemeClr val="accent3">
                    <a:lumMod val="50000"/>
                  </a:schemeClr>
                </a:solidFill>
                <a:latin typeface="Cambria" pitchFamily="18" charset="0"/>
              </a:rPr>
              <a:t>pg.16-17</a:t>
            </a:r>
          </a:p>
          <a:p>
            <a:pPr>
              <a:lnSpc>
                <a:spcPct val="80000"/>
              </a:lnSpc>
              <a:spcBef>
                <a:spcPts val="600"/>
              </a:spcBef>
              <a:spcAft>
                <a:spcPts val="600"/>
              </a:spcAft>
              <a:buFont typeface="Wingdings" pitchFamily="2" charset="2"/>
              <a:buNone/>
              <a:defRPr/>
            </a:pPr>
            <a:endParaRPr lang="en-US" b="1" dirty="0" smtClean="0">
              <a:solidFill>
                <a:srgbClr val="FF0000"/>
              </a:solidFill>
            </a:endParaRPr>
          </a:p>
          <a:p>
            <a:pPr>
              <a:lnSpc>
                <a:spcPct val="80000"/>
              </a:lnSpc>
              <a:spcBef>
                <a:spcPts val="600"/>
              </a:spcBef>
              <a:spcAft>
                <a:spcPts val="600"/>
              </a:spcAft>
              <a:buFont typeface="Wingdings" pitchFamily="2" charset="2"/>
              <a:buNone/>
              <a:defRPr/>
            </a:pPr>
            <a:endParaRPr lang="en-US" dirty="0"/>
          </a:p>
        </p:txBody>
      </p:sp>
      <p:sp>
        <p:nvSpPr>
          <p:cNvPr id="9" name="Rectangle 8"/>
          <p:cNvSpPr/>
          <p:nvPr/>
        </p:nvSpPr>
        <p:spPr>
          <a:xfrm>
            <a:off x="3786182" y="642918"/>
            <a:ext cx="5357818" cy="5555367"/>
          </a:xfrm>
          <a:prstGeom prst="rect">
            <a:avLst/>
          </a:prstGeom>
        </p:spPr>
        <p:txBody>
          <a:bodyPr wrap="square">
            <a:spAutoFit/>
          </a:bodyPr>
          <a:lstStyle/>
          <a:p>
            <a:pPr>
              <a:spcBef>
                <a:spcPct val="50000"/>
              </a:spcBef>
              <a:defRPr/>
            </a:pPr>
            <a:endParaRPr lang="en-US" dirty="0" smtClean="0"/>
          </a:p>
          <a:p>
            <a:pPr>
              <a:spcBef>
                <a:spcPct val="50000"/>
              </a:spcBef>
              <a:defRPr/>
            </a:pPr>
            <a:endParaRPr lang="en-US" dirty="0" smtClean="0"/>
          </a:p>
          <a:p>
            <a:pPr>
              <a:spcBef>
                <a:spcPct val="50000"/>
              </a:spcBef>
              <a:defRPr/>
            </a:pPr>
            <a:r>
              <a:rPr lang="en-US" sz="2000" dirty="0" smtClean="0">
                <a:latin typeface="Cambria" pitchFamily="18" charset="0"/>
              </a:rPr>
              <a:t>actions concerned only or mainly with individual sponsorships for participation in workshops, seminars, conferences and congresses;</a:t>
            </a:r>
          </a:p>
          <a:p>
            <a:pPr>
              <a:spcBef>
                <a:spcPct val="50000"/>
              </a:spcBef>
              <a:defRPr/>
            </a:pPr>
            <a:r>
              <a:rPr lang="en-US" sz="2000" dirty="0" smtClean="0">
                <a:latin typeface="Cambria" pitchFamily="18" charset="0"/>
              </a:rPr>
              <a:t>actions concerned only or mainly with individual scholarships for studies or training courses or research;</a:t>
            </a:r>
          </a:p>
          <a:p>
            <a:pPr>
              <a:spcBef>
                <a:spcPct val="50000"/>
              </a:spcBef>
              <a:defRPr/>
            </a:pPr>
            <a:r>
              <a:rPr lang="en-US" sz="2000" dirty="0" smtClean="0">
                <a:latin typeface="Cambria" pitchFamily="18" charset="0"/>
              </a:rPr>
              <a:t>actions aimed at the upgrading of infrastructure and equipment in privately owned facilities;</a:t>
            </a:r>
          </a:p>
          <a:p>
            <a:pPr>
              <a:spcBef>
                <a:spcPct val="50000"/>
              </a:spcBef>
              <a:defRPr/>
            </a:pPr>
            <a:r>
              <a:rPr lang="en-US" sz="2000" dirty="0" smtClean="0">
                <a:latin typeface="Cambria" pitchFamily="18" charset="0"/>
              </a:rPr>
              <a:t>preparatory studies or preparation of preliminary design for works to be carried out within the project;</a:t>
            </a:r>
          </a:p>
          <a:p>
            <a:pPr>
              <a:spcBef>
                <a:spcPct val="50000"/>
              </a:spcBef>
              <a:defRPr/>
            </a:pPr>
            <a:r>
              <a:rPr lang="en-US" sz="2000" dirty="0" smtClean="0">
                <a:latin typeface="Cambria" pitchFamily="18" charset="0"/>
              </a:rPr>
              <a:t>actions without a tangible cross-border impact;</a:t>
            </a:r>
          </a:p>
        </p:txBody>
      </p:sp>
      <p:sp>
        <p:nvSpPr>
          <p:cNvPr id="58372" name="AutoShape 4" descr="Image result for inelig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4" name="AutoShape 6" descr="Image result for inelig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6" name="AutoShape 8" descr="Image result for inelig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13" descr="No-entry-sign-300x300.png"/>
          <p:cNvPicPr>
            <a:picLocks noChangeAspect="1"/>
          </p:cNvPicPr>
          <p:nvPr/>
        </p:nvPicPr>
        <p:blipFill>
          <a:blip r:embed="rId5" cstate="print"/>
          <a:stretch>
            <a:fillRect/>
          </a:stretch>
        </p:blipFill>
        <p:spPr>
          <a:xfrm>
            <a:off x="3500430" y="1571612"/>
            <a:ext cx="357190" cy="357190"/>
          </a:xfrm>
          <a:prstGeom prst="rect">
            <a:avLst/>
          </a:prstGeom>
        </p:spPr>
      </p:pic>
      <p:pic>
        <p:nvPicPr>
          <p:cNvPr id="15" name="Picture 14" descr="No-entry-sign-300x300.png"/>
          <p:cNvPicPr>
            <a:picLocks noChangeAspect="1"/>
          </p:cNvPicPr>
          <p:nvPr/>
        </p:nvPicPr>
        <p:blipFill>
          <a:blip r:embed="rId5" cstate="print"/>
          <a:stretch>
            <a:fillRect/>
          </a:stretch>
        </p:blipFill>
        <p:spPr>
          <a:xfrm>
            <a:off x="3500430" y="2928934"/>
            <a:ext cx="357190" cy="357190"/>
          </a:xfrm>
          <a:prstGeom prst="rect">
            <a:avLst/>
          </a:prstGeom>
        </p:spPr>
      </p:pic>
      <p:pic>
        <p:nvPicPr>
          <p:cNvPr id="16" name="Picture 15" descr="No-entry-sign-300x300.png"/>
          <p:cNvPicPr>
            <a:picLocks noChangeAspect="1"/>
          </p:cNvPicPr>
          <p:nvPr/>
        </p:nvPicPr>
        <p:blipFill>
          <a:blip r:embed="rId5" cstate="print"/>
          <a:stretch>
            <a:fillRect/>
          </a:stretch>
        </p:blipFill>
        <p:spPr>
          <a:xfrm>
            <a:off x="3500430" y="4071942"/>
            <a:ext cx="357190" cy="357190"/>
          </a:xfrm>
          <a:prstGeom prst="rect">
            <a:avLst/>
          </a:prstGeom>
        </p:spPr>
      </p:pic>
      <p:pic>
        <p:nvPicPr>
          <p:cNvPr id="17" name="Picture 16" descr="No-entry-sign-300x300.png"/>
          <p:cNvPicPr>
            <a:picLocks noChangeAspect="1"/>
          </p:cNvPicPr>
          <p:nvPr/>
        </p:nvPicPr>
        <p:blipFill>
          <a:blip r:embed="rId5" cstate="print"/>
          <a:stretch>
            <a:fillRect/>
          </a:stretch>
        </p:blipFill>
        <p:spPr>
          <a:xfrm>
            <a:off x="3500430" y="5786454"/>
            <a:ext cx="357190" cy="357190"/>
          </a:xfrm>
          <a:prstGeom prst="rect">
            <a:avLst/>
          </a:prstGeom>
        </p:spPr>
      </p:pic>
      <p:pic>
        <p:nvPicPr>
          <p:cNvPr id="18" name="Picture 17" descr="No-entry-sign-300x300.png"/>
          <p:cNvPicPr>
            <a:picLocks noChangeAspect="1"/>
          </p:cNvPicPr>
          <p:nvPr/>
        </p:nvPicPr>
        <p:blipFill>
          <a:blip r:embed="rId5" cstate="print"/>
          <a:stretch>
            <a:fillRect/>
          </a:stretch>
        </p:blipFill>
        <p:spPr>
          <a:xfrm>
            <a:off x="3500430" y="4786322"/>
            <a:ext cx="357190" cy="357190"/>
          </a:xfrm>
          <a:prstGeom prst="rect">
            <a:avLst/>
          </a:prstGeom>
        </p:spPr>
      </p:pic>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mage result for ineligible"/>
          <p:cNvPicPr>
            <a:picLocks noChangeAspect="1" noChangeArrowheads="1"/>
          </p:cNvPicPr>
          <p:nvPr/>
        </p:nvPicPr>
        <p:blipFill>
          <a:blip r:embed="rId3"/>
          <a:srcRect/>
          <a:stretch>
            <a:fillRect/>
          </a:stretch>
        </p:blipFill>
        <p:spPr bwMode="auto">
          <a:xfrm>
            <a:off x="0" y="0"/>
            <a:ext cx="3341672" cy="4149163"/>
          </a:xfrm>
          <a:prstGeom prst="rect">
            <a:avLst/>
          </a:prstGeom>
          <a:noFill/>
        </p:spPr>
      </p:pic>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4"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0" y="0"/>
            <a:ext cx="9144000" cy="1760482"/>
          </a:xfrm>
          <a:prstGeom prst="rect">
            <a:avLst/>
          </a:prstGeom>
        </p:spPr>
        <p:txBody>
          <a:bodyPr wrap="square">
            <a:spAutoFit/>
          </a:bodyPr>
          <a:lstStyle/>
          <a:p>
            <a:pPr>
              <a:lnSpc>
                <a:spcPct val="80000"/>
              </a:lnSpc>
              <a:spcBef>
                <a:spcPts val="600"/>
              </a:spcBef>
              <a:spcAft>
                <a:spcPts val="600"/>
              </a:spcAft>
              <a:buFont typeface="Wingdings" pitchFamily="2" charset="2"/>
              <a:buNone/>
              <a:defRPr/>
            </a:pPr>
            <a:endParaRPr lang="en-US" b="1" dirty="0" smtClean="0">
              <a:solidFill>
                <a:srgbClr val="FF0000"/>
              </a:solidFill>
            </a:endParaRPr>
          </a:p>
          <a:p>
            <a:pPr algn="ctr">
              <a:lnSpc>
                <a:spcPct val="80000"/>
              </a:lnSpc>
              <a:spcBef>
                <a:spcPts val="600"/>
              </a:spcBef>
              <a:spcAft>
                <a:spcPts val="600"/>
              </a:spcAft>
              <a:buFont typeface="Wingdings" pitchFamily="2" charset="2"/>
              <a:buNone/>
              <a:defRPr/>
            </a:pPr>
            <a:r>
              <a:rPr lang="en-US" sz="3600" b="1" dirty="0" smtClean="0">
                <a:solidFill>
                  <a:srgbClr val="00CC00"/>
                </a:solidFill>
                <a:latin typeface="Cambria" pitchFamily="18" charset="0"/>
              </a:rPr>
              <a:t>                             </a:t>
            </a:r>
            <a:r>
              <a:rPr lang="en-US" sz="3600" b="1" dirty="0" smtClean="0">
                <a:solidFill>
                  <a:schemeClr val="accent3">
                    <a:lumMod val="50000"/>
                  </a:schemeClr>
                </a:solidFill>
                <a:latin typeface="Cambria" pitchFamily="18" charset="0"/>
              </a:rPr>
              <a:t>Ineligible Actions</a:t>
            </a:r>
            <a:r>
              <a:rPr lang="en-US" sz="4400" b="1" dirty="0" smtClean="0">
                <a:solidFill>
                  <a:schemeClr val="accent3">
                    <a:lumMod val="50000"/>
                  </a:schemeClr>
                </a:solidFill>
                <a:latin typeface="Cambria" pitchFamily="18" charset="0"/>
              </a:rPr>
              <a:t>- </a:t>
            </a:r>
            <a:r>
              <a:rPr lang="en-US" sz="2800" b="1" dirty="0" smtClean="0">
                <a:solidFill>
                  <a:schemeClr val="accent3">
                    <a:lumMod val="50000"/>
                  </a:schemeClr>
                </a:solidFill>
                <a:latin typeface="Cambria" pitchFamily="18" charset="0"/>
              </a:rPr>
              <a:t>pg.16-17</a:t>
            </a:r>
          </a:p>
          <a:p>
            <a:pPr>
              <a:lnSpc>
                <a:spcPct val="80000"/>
              </a:lnSpc>
              <a:spcBef>
                <a:spcPts val="600"/>
              </a:spcBef>
              <a:spcAft>
                <a:spcPts val="600"/>
              </a:spcAft>
              <a:buFont typeface="Wingdings" pitchFamily="2" charset="2"/>
              <a:buNone/>
              <a:defRPr/>
            </a:pPr>
            <a:endParaRPr lang="en-US" b="1" dirty="0" smtClean="0">
              <a:solidFill>
                <a:srgbClr val="FF0000"/>
              </a:solidFill>
            </a:endParaRPr>
          </a:p>
          <a:p>
            <a:pPr>
              <a:lnSpc>
                <a:spcPct val="80000"/>
              </a:lnSpc>
              <a:spcBef>
                <a:spcPts val="600"/>
              </a:spcBef>
              <a:spcAft>
                <a:spcPts val="600"/>
              </a:spcAft>
              <a:buFont typeface="Wingdings" pitchFamily="2" charset="2"/>
              <a:buNone/>
              <a:defRPr/>
            </a:pPr>
            <a:endParaRPr lang="en-US" dirty="0"/>
          </a:p>
        </p:txBody>
      </p:sp>
      <p:sp>
        <p:nvSpPr>
          <p:cNvPr id="9" name="Rectangle 8"/>
          <p:cNvSpPr/>
          <p:nvPr/>
        </p:nvSpPr>
        <p:spPr>
          <a:xfrm>
            <a:off x="3786182" y="642918"/>
            <a:ext cx="5357818" cy="784830"/>
          </a:xfrm>
          <a:prstGeom prst="rect">
            <a:avLst/>
          </a:prstGeom>
        </p:spPr>
        <p:txBody>
          <a:bodyPr wrap="square">
            <a:spAutoFit/>
          </a:bodyPr>
          <a:lstStyle/>
          <a:p>
            <a:pPr>
              <a:spcBef>
                <a:spcPct val="50000"/>
              </a:spcBef>
              <a:defRPr/>
            </a:pPr>
            <a:endParaRPr lang="en-US" dirty="0" smtClean="0"/>
          </a:p>
          <a:p>
            <a:pPr>
              <a:spcBef>
                <a:spcPct val="50000"/>
              </a:spcBef>
              <a:defRPr/>
            </a:pPr>
            <a:endParaRPr lang="en-US" dirty="0" smtClean="0"/>
          </a:p>
        </p:txBody>
      </p:sp>
      <p:sp>
        <p:nvSpPr>
          <p:cNvPr id="58372" name="AutoShape 4" descr="Image result for inelig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4" name="AutoShape 6" descr="Image result for inelig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6" name="AutoShape 8" descr="Image result for inelig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13" descr="No-entry-sign-300x300.png"/>
          <p:cNvPicPr>
            <a:picLocks noChangeAspect="1"/>
          </p:cNvPicPr>
          <p:nvPr/>
        </p:nvPicPr>
        <p:blipFill>
          <a:blip r:embed="rId5" cstate="print"/>
          <a:stretch>
            <a:fillRect/>
          </a:stretch>
        </p:blipFill>
        <p:spPr>
          <a:xfrm>
            <a:off x="3643306" y="1571612"/>
            <a:ext cx="357190" cy="357190"/>
          </a:xfrm>
          <a:prstGeom prst="rect">
            <a:avLst/>
          </a:prstGeom>
        </p:spPr>
      </p:pic>
      <p:pic>
        <p:nvPicPr>
          <p:cNvPr id="15" name="Picture 14" descr="No-entry-sign-300x300.png"/>
          <p:cNvPicPr>
            <a:picLocks noChangeAspect="1"/>
          </p:cNvPicPr>
          <p:nvPr/>
        </p:nvPicPr>
        <p:blipFill>
          <a:blip r:embed="rId5" cstate="print"/>
          <a:stretch>
            <a:fillRect/>
          </a:stretch>
        </p:blipFill>
        <p:spPr>
          <a:xfrm>
            <a:off x="3643306" y="2071678"/>
            <a:ext cx="357190" cy="357190"/>
          </a:xfrm>
          <a:prstGeom prst="rect">
            <a:avLst/>
          </a:prstGeom>
        </p:spPr>
      </p:pic>
      <p:pic>
        <p:nvPicPr>
          <p:cNvPr id="16" name="Picture 15" descr="No-entry-sign-300x300.png"/>
          <p:cNvPicPr>
            <a:picLocks noChangeAspect="1"/>
          </p:cNvPicPr>
          <p:nvPr/>
        </p:nvPicPr>
        <p:blipFill>
          <a:blip r:embed="rId5" cstate="print"/>
          <a:stretch>
            <a:fillRect/>
          </a:stretch>
        </p:blipFill>
        <p:spPr>
          <a:xfrm>
            <a:off x="3643306" y="2786058"/>
            <a:ext cx="357190" cy="357190"/>
          </a:xfrm>
          <a:prstGeom prst="rect">
            <a:avLst/>
          </a:prstGeom>
        </p:spPr>
      </p:pic>
      <p:pic>
        <p:nvPicPr>
          <p:cNvPr id="17" name="Picture 16" descr="No-entry-sign-300x300.png"/>
          <p:cNvPicPr>
            <a:picLocks noChangeAspect="1"/>
          </p:cNvPicPr>
          <p:nvPr/>
        </p:nvPicPr>
        <p:blipFill>
          <a:blip r:embed="rId5" cstate="print"/>
          <a:stretch>
            <a:fillRect/>
          </a:stretch>
        </p:blipFill>
        <p:spPr>
          <a:xfrm>
            <a:off x="3643306" y="4357694"/>
            <a:ext cx="357190" cy="357190"/>
          </a:xfrm>
          <a:prstGeom prst="rect">
            <a:avLst/>
          </a:prstGeom>
        </p:spPr>
      </p:pic>
      <p:pic>
        <p:nvPicPr>
          <p:cNvPr id="18" name="Picture 17" descr="No-entry-sign-300x300.png"/>
          <p:cNvPicPr>
            <a:picLocks noChangeAspect="1"/>
          </p:cNvPicPr>
          <p:nvPr/>
        </p:nvPicPr>
        <p:blipFill>
          <a:blip r:embed="rId5" cstate="print"/>
          <a:stretch>
            <a:fillRect/>
          </a:stretch>
        </p:blipFill>
        <p:spPr>
          <a:xfrm>
            <a:off x="3643306" y="4000504"/>
            <a:ext cx="357190" cy="357190"/>
          </a:xfrm>
          <a:prstGeom prst="rect">
            <a:avLst/>
          </a:prstGeom>
        </p:spPr>
      </p:pic>
      <p:sp>
        <p:nvSpPr>
          <p:cNvPr id="19" name="Rectangle 18"/>
          <p:cNvSpPr/>
          <p:nvPr/>
        </p:nvSpPr>
        <p:spPr>
          <a:xfrm>
            <a:off x="3929058" y="1571612"/>
            <a:ext cx="4214842" cy="3416320"/>
          </a:xfrm>
          <a:prstGeom prst="rect">
            <a:avLst/>
          </a:prstGeom>
        </p:spPr>
        <p:txBody>
          <a:bodyPr wrap="square">
            <a:spAutoFit/>
          </a:bodyPr>
          <a:lstStyle/>
          <a:p>
            <a:pPr>
              <a:spcBef>
                <a:spcPct val="50000"/>
              </a:spcBef>
              <a:defRPr/>
            </a:pPr>
            <a:r>
              <a:rPr lang="en-US" dirty="0" smtClean="0">
                <a:latin typeface="Cambria" pitchFamily="18" charset="0"/>
              </a:rPr>
              <a:t>actions linked to political parties;</a:t>
            </a:r>
          </a:p>
          <a:p>
            <a:pPr>
              <a:spcBef>
                <a:spcPct val="50000"/>
              </a:spcBef>
              <a:defRPr/>
            </a:pPr>
            <a:r>
              <a:rPr lang="en-US" dirty="0" smtClean="0">
                <a:latin typeface="Cambria" pitchFamily="18" charset="0"/>
              </a:rPr>
              <a:t>actions including commercial and profit-making activities ;</a:t>
            </a:r>
          </a:p>
          <a:p>
            <a:pPr>
              <a:spcBef>
                <a:spcPct val="50000"/>
              </a:spcBef>
              <a:defRPr/>
            </a:pPr>
            <a:r>
              <a:rPr lang="en-US" dirty="0" smtClean="0">
                <a:latin typeface="Cambria" pitchFamily="18" charset="0"/>
              </a:rPr>
              <a:t>actions which fall within the general activities of competent state institutions or state administration services, including local government;</a:t>
            </a:r>
          </a:p>
          <a:p>
            <a:pPr>
              <a:spcBef>
                <a:spcPct val="50000"/>
              </a:spcBef>
              <a:defRPr/>
            </a:pPr>
            <a:r>
              <a:rPr lang="en-US" dirty="0" smtClean="0">
                <a:latin typeface="Cambria" pitchFamily="18" charset="0"/>
              </a:rPr>
              <a:t>actions confined to charitable donations; </a:t>
            </a:r>
          </a:p>
          <a:p>
            <a:pPr>
              <a:spcBef>
                <a:spcPct val="50000"/>
              </a:spcBef>
              <a:defRPr/>
            </a:pPr>
            <a:r>
              <a:rPr lang="en-US" dirty="0" smtClean="0">
                <a:latin typeface="Cambria" pitchFamily="18" charset="0"/>
              </a:rPr>
              <a:t>actions covered and financed by other EU funded </a:t>
            </a:r>
            <a:r>
              <a:rPr lang="en-US" dirty="0" err="1" smtClean="0">
                <a:latin typeface="Cambria" pitchFamily="18" charset="0"/>
              </a:rPr>
              <a:t>programmes</a:t>
            </a:r>
            <a:r>
              <a:rPr lang="en-US" dirty="0" smtClean="0">
                <a:latin typeface="Cambria" pitchFamily="18" charset="0"/>
              </a:rPr>
              <a:t>;</a:t>
            </a:r>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Image result for ineligible"/>
          <p:cNvPicPr>
            <a:picLocks noChangeAspect="1" noChangeArrowheads="1"/>
          </p:cNvPicPr>
          <p:nvPr/>
        </p:nvPicPr>
        <p:blipFill>
          <a:blip r:embed="rId3"/>
          <a:srcRect l="10301" t="13318" r="13845" b="18424"/>
          <a:stretch>
            <a:fillRect/>
          </a:stretch>
        </p:blipFill>
        <p:spPr bwMode="auto">
          <a:xfrm>
            <a:off x="-1" y="0"/>
            <a:ext cx="9173637" cy="4643446"/>
          </a:xfrm>
          <a:prstGeom prst="rect">
            <a:avLst/>
          </a:prstGeom>
          <a:noFill/>
        </p:spPr>
      </p:pic>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4"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0" y="0"/>
            <a:ext cx="7786710" cy="1286506"/>
          </a:xfrm>
          <a:prstGeom prst="rect">
            <a:avLst/>
          </a:prstGeom>
        </p:spPr>
        <p:txBody>
          <a:bodyPr wrap="square">
            <a:spAutoFit/>
          </a:bodyPr>
          <a:lstStyle/>
          <a:p>
            <a:pPr>
              <a:lnSpc>
                <a:spcPct val="80000"/>
              </a:lnSpc>
              <a:spcBef>
                <a:spcPts val="600"/>
              </a:spcBef>
              <a:spcAft>
                <a:spcPts val="600"/>
              </a:spcAft>
              <a:buFont typeface="Wingdings" pitchFamily="2" charset="2"/>
              <a:buNone/>
              <a:defRPr/>
            </a:pPr>
            <a:endParaRPr lang="en-US" b="1" dirty="0" smtClean="0">
              <a:solidFill>
                <a:srgbClr val="FF0000"/>
              </a:solidFill>
            </a:endParaRPr>
          </a:p>
          <a:p>
            <a:pPr algn="ctr">
              <a:lnSpc>
                <a:spcPct val="80000"/>
              </a:lnSpc>
              <a:spcBef>
                <a:spcPts val="600"/>
              </a:spcBef>
              <a:spcAft>
                <a:spcPts val="600"/>
              </a:spcAft>
              <a:buFont typeface="Wingdings" pitchFamily="2" charset="2"/>
              <a:buNone/>
              <a:defRPr/>
            </a:pPr>
            <a:r>
              <a:rPr lang="en-US" sz="3600" b="1" dirty="0" smtClean="0">
                <a:solidFill>
                  <a:srgbClr val="00CC00"/>
                </a:solidFill>
                <a:latin typeface="Cambria" pitchFamily="18" charset="0"/>
              </a:rPr>
              <a:t>        </a:t>
            </a:r>
            <a:endParaRPr lang="en-US" b="1" dirty="0" smtClean="0">
              <a:solidFill>
                <a:srgbClr val="FF0000"/>
              </a:solidFill>
            </a:endParaRPr>
          </a:p>
          <a:p>
            <a:pPr>
              <a:lnSpc>
                <a:spcPct val="80000"/>
              </a:lnSpc>
              <a:spcBef>
                <a:spcPts val="600"/>
              </a:spcBef>
              <a:spcAft>
                <a:spcPts val="600"/>
              </a:spcAft>
              <a:buFont typeface="Wingdings" pitchFamily="2" charset="2"/>
              <a:buNone/>
              <a:defRPr/>
            </a:pPr>
            <a:endParaRPr lang="en-US" dirty="0"/>
          </a:p>
        </p:txBody>
      </p:sp>
      <p:sp>
        <p:nvSpPr>
          <p:cNvPr id="9" name="Rectangle 8"/>
          <p:cNvSpPr/>
          <p:nvPr/>
        </p:nvSpPr>
        <p:spPr>
          <a:xfrm>
            <a:off x="357158" y="3643314"/>
            <a:ext cx="8786842" cy="2357568"/>
          </a:xfrm>
          <a:prstGeom prst="rect">
            <a:avLst/>
          </a:prstGeom>
        </p:spPr>
        <p:txBody>
          <a:bodyPr wrap="square">
            <a:spAutoFit/>
          </a:bodyPr>
          <a:lstStyle/>
          <a:p>
            <a:pPr>
              <a:lnSpc>
                <a:spcPct val="80000"/>
              </a:lnSpc>
              <a:spcBef>
                <a:spcPct val="50000"/>
              </a:spcBef>
              <a:buFont typeface="Wingdings" pitchFamily="2" charset="2"/>
              <a:buNone/>
              <a:defRPr/>
            </a:pPr>
            <a:r>
              <a:rPr lang="en-GB" sz="2800" b="1" u="sng" dirty="0" smtClean="0">
                <a:solidFill>
                  <a:schemeClr val="tx1">
                    <a:lumMod val="50000"/>
                    <a:lumOff val="50000"/>
                  </a:schemeClr>
                </a:solidFill>
                <a:latin typeface="Cambria" pitchFamily="18" charset="0"/>
              </a:rPr>
              <a:t>Financial support to third parties (sub-granting)</a:t>
            </a:r>
          </a:p>
          <a:p>
            <a:pPr marL="0" indent="0">
              <a:lnSpc>
                <a:spcPct val="80000"/>
              </a:lnSpc>
              <a:spcBef>
                <a:spcPct val="50000"/>
              </a:spcBef>
              <a:buFont typeface="Wingdings" pitchFamily="2" charset="2"/>
              <a:buNone/>
              <a:defRPr/>
            </a:pPr>
            <a:endParaRPr lang="en-GB" sz="2400" dirty="0" smtClean="0">
              <a:latin typeface="Cambria" pitchFamily="18" charset="0"/>
            </a:endParaRPr>
          </a:p>
          <a:p>
            <a:pPr>
              <a:lnSpc>
                <a:spcPct val="80000"/>
              </a:lnSpc>
              <a:spcBef>
                <a:spcPct val="50000"/>
              </a:spcBef>
              <a:buFont typeface="Wingdings" pitchFamily="2" charset="2"/>
              <a:buChar char="v"/>
              <a:defRPr/>
            </a:pPr>
            <a:r>
              <a:rPr lang="en-US" sz="2400" b="1" dirty="0" smtClean="0">
                <a:latin typeface="Cambria" pitchFamily="18" charset="0"/>
              </a:rPr>
              <a:t>Applicants must not propose financial support </a:t>
            </a:r>
          </a:p>
          <a:p>
            <a:pPr>
              <a:lnSpc>
                <a:spcPct val="80000"/>
              </a:lnSpc>
              <a:spcBef>
                <a:spcPct val="50000"/>
              </a:spcBef>
              <a:defRPr/>
            </a:pPr>
            <a:r>
              <a:rPr lang="en-US" sz="2400" b="1" dirty="0" smtClean="0">
                <a:latin typeface="Cambria" pitchFamily="18" charset="0"/>
              </a:rPr>
              <a:t>    to third parties. </a:t>
            </a:r>
          </a:p>
          <a:p>
            <a:pPr>
              <a:lnSpc>
                <a:spcPct val="80000"/>
              </a:lnSpc>
              <a:spcBef>
                <a:spcPct val="50000"/>
              </a:spcBef>
              <a:buFont typeface="Wingdings" pitchFamily="2" charset="2"/>
              <a:buChar char="v"/>
              <a:defRPr/>
            </a:pPr>
            <a:r>
              <a:rPr lang="en-US" sz="2400" b="1" dirty="0" smtClean="0">
                <a:latin typeface="Cambria" pitchFamily="18" charset="0"/>
              </a:rPr>
              <a:t>Sub-granting is not allowed under this call</a:t>
            </a:r>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loud Callout 18"/>
          <p:cNvSpPr/>
          <p:nvPr/>
        </p:nvSpPr>
        <p:spPr>
          <a:xfrm>
            <a:off x="142844" y="0"/>
            <a:ext cx="5143536" cy="2714644"/>
          </a:xfrm>
          <a:prstGeom prst="cloudCallout">
            <a:avLst>
              <a:gd name="adj1" fmla="val 59564"/>
              <a:gd name="adj2" fmla="val 662"/>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GB" dirty="0" smtClean="0">
                <a:latin typeface="Cambria" pitchFamily="18" charset="0"/>
              </a:rPr>
              <a:t>investment in airport infrastructure unless related to environmental protection or accompanied by investment necessary to mitigate or reduce its negative environmental impact;</a:t>
            </a:r>
            <a:endParaRPr lang="pl-PL" dirty="0" smtClean="0">
              <a:latin typeface="Cambria" pitchFamily="18" charset="0"/>
            </a:endParaRPr>
          </a:p>
          <a:p>
            <a:pPr algn="ctr"/>
            <a:endParaRPr lang="en-US" dirty="0"/>
          </a:p>
        </p:txBody>
      </p:sp>
      <p:pic>
        <p:nvPicPr>
          <p:cNvPr id="52226" name="Picture 2" descr="Image result for costs"/>
          <p:cNvPicPr>
            <a:picLocks noChangeAspect="1" noChangeArrowheads="1"/>
          </p:cNvPicPr>
          <p:nvPr/>
        </p:nvPicPr>
        <p:blipFill>
          <a:blip r:embed="rId3"/>
          <a:srcRect/>
          <a:stretch>
            <a:fillRect/>
          </a:stretch>
        </p:blipFill>
        <p:spPr bwMode="auto">
          <a:xfrm>
            <a:off x="4357686" y="1"/>
            <a:ext cx="4786314" cy="3190876"/>
          </a:xfrm>
          <a:prstGeom prst="rect">
            <a:avLst/>
          </a:prstGeom>
          <a:noFill/>
        </p:spPr>
      </p:pic>
      <p:sp>
        <p:nvSpPr>
          <p:cNvPr id="16" name="Cloud Callout 15"/>
          <p:cNvSpPr/>
          <p:nvPr/>
        </p:nvSpPr>
        <p:spPr>
          <a:xfrm>
            <a:off x="0" y="3857628"/>
            <a:ext cx="4000528" cy="3429000"/>
          </a:xfrm>
          <a:prstGeom prst="cloudCallout">
            <a:avLst>
              <a:gd name="adj1" fmla="val 31617"/>
              <a:gd name="adj2" fmla="val -64123"/>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GB" dirty="0" smtClean="0"/>
              <a:t>investment to achieve the reduction of greenhouse gas emissions from activities falling under Annex I to Directive 2003/87/EC of the European Parliament and Council of 13 October 2003;</a:t>
            </a:r>
            <a:endParaRPr lang="pl-PL" dirty="0" smtClean="0"/>
          </a:p>
        </p:txBody>
      </p:sp>
      <p:sp>
        <p:nvSpPr>
          <p:cNvPr id="12" name="Cloud Callout 11"/>
          <p:cNvSpPr/>
          <p:nvPr/>
        </p:nvSpPr>
        <p:spPr>
          <a:xfrm>
            <a:off x="2643174" y="2500306"/>
            <a:ext cx="2571736" cy="2143140"/>
          </a:xfrm>
          <a:prstGeom prst="cloudCallout">
            <a:avLst>
              <a:gd name="adj1" fmla="val 31174"/>
              <a:gd name="adj2" fmla="val -84604"/>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GB" dirty="0" smtClean="0"/>
              <a:t>value added tax (VAT) except when it is non-recoverable under national VAT legislation;</a:t>
            </a:r>
            <a:endParaRPr lang="pl-PL" dirty="0" smtClean="0"/>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357222"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rot="1477917">
            <a:off x="4918168" y="553592"/>
            <a:ext cx="5015787" cy="1384995"/>
          </a:xfrm>
          <a:prstGeom prst="rect">
            <a:avLst/>
          </a:prstGeom>
        </p:spPr>
        <p:txBody>
          <a:bodyPr wrap="square">
            <a:spAutoFit/>
          </a:bodyPr>
          <a:lstStyle/>
          <a:p>
            <a:pPr algn="ctr">
              <a:lnSpc>
                <a:spcPct val="80000"/>
              </a:lnSpc>
              <a:spcBef>
                <a:spcPts val="600"/>
              </a:spcBef>
              <a:spcAft>
                <a:spcPts val="600"/>
              </a:spcAft>
              <a:buFont typeface="Wingdings" pitchFamily="2" charset="2"/>
              <a:buNone/>
              <a:defRPr/>
            </a:pPr>
            <a:r>
              <a:rPr lang="en-US" sz="4400" b="1" u="sng" dirty="0" smtClean="0">
                <a:solidFill>
                  <a:srgbClr val="FF0000"/>
                </a:solidFill>
                <a:latin typeface="Cambria" pitchFamily="18" charset="0"/>
              </a:rPr>
              <a:t>Ineligible </a:t>
            </a:r>
            <a:r>
              <a:rPr lang="en-US" sz="2800" b="1" u="sng" dirty="0" smtClean="0">
                <a:solidFill>
                  <a:srgbClr val="FF0000"/>
                </a:solidFill>
                <a:latin typeface="Cambria" pitchFamily="18" charset="0"/>
              </a:rPr>
              <a:t>pg.21</a:t>
            </a:r>
          </a:p>
          <a:p>
            <a:pPr>
              <a:lnSpc>
                <a:spcPct val="80000"/>
              </a:lnSpc>
              <a:spcBef>
                <a:spcPts val="600"/>
              </a:spcBef>
              <a:spcAft>
                <a:spcPts val="600"/>
              </a:spcAft>
              <a:buFont typeface="Wingdings" pitchFamily="2" charset="2"/>
              <a:buNone/>
              <a:defRPr/>
            </a:pPr>
            <a:endParaRPr lang="en-US" b="1" dirty="0" smtClean="0">
              <a:solidFill>
                <a:srgbClr val="FF0000"/>
              </a:solidFill>
            </a:endParaRPr>
          </a:p>
          <a:p>
            <a:pPr>
              <a:lnSpc>
                <a:spcPct val="80000"/>
              </a:lnSpc>
              <a:spcBef>
                <a:spcPts val="600"/>
              </a:spcBef>
              <a:spcAft>
                <a:spcPts val="600"/>
              </a:spcAft>
              <a:buFont typeface="Wingdings" pitchFamily="2" charset="2"/>
              <a:buNone/>
              <a:defRPr/>
            </a:pPr>
            <a:endParaRPr lang="en-US" dirty="0"/>
          </a:p>
        </p:txBody>
      </p:sp>
      <p:sp>
        <p:nvSpPr>
          <p:cNvPr id="13" name="Cloud Callout 12"/>
          <p:cNvSpPr/>
          <p:nvPr/>
        </p:nvSpPr>
        <p:spPr>
          <a:xfrm>
            <a:off x="5000628" y="5072050"/>
            <a:ext cx="3071802" cy="1785950"/>
          </a:xfrm>
          <a:prstGeom prst="cloudCallout">
            <a:avLst>
              <a:gd name="adj1" fmla="val -44825"/>
              <a:gd name="adj2" fmla="val -5289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latin typeface="Cambria" pitchFamily="18" charset="0"/>
              </a:rPr>
              <a:t>the manufacturing, processing and marketing of tobacco and tobacco products;</a:t>
            </a:r>
            <a:endParaRPr lang="en-US" dirty="0">
              <a:latin typeface="Cambria" pitchFamily="18" charset="0"/>
            </a:endParaRPr>
          </a:p>
        </p:txBody>
      </p:sp>
      <p:sp>
        <p:nvSpPr>
          <p:cNvPr id="15" name="Cloud Callout 14"/>
          <p:cNvSpPr/>
          <p:nvPr/>
        </p:nvSpPr>
        <p:spPr>
          <a:xfrm>
            <a:off x="-214346" y="2500306"/>
            <a:ext cx="2786082" cy="1714488"/>
          </a:xfrm>
          <a:prstGeom prst="cloudCallout">
            <a:avLst>
              <a:gd name="adj1" fmla="val 41379"/>
              <a:gd name="adj2" fmla="val 72052"/>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GB" dirty="0" smtClean="0"/>
              <a:t>undertakings in difficulties as defined under Union State aid rules;</a:t>
            </a:r>
            <a:endParaRPr lang="pl-PL" dirty="0" smtClean="0"/>
          </a:p>
        </p:txBody>
      </p:sp>
      <p:sp>
        <p:nvSpPr>
          <p:cNvPr id="17" name="Cloud Callout 16"/>
          <p:cNvSpPr/>
          <p:nvPr/>
        </p:nvSpPr>
        <p:spPr>
          <a:xfrm>
            <a:off x="6858016" y="3000372"/>
            <a:ext cx="2786082" cy="2786058"/>
          </a:xfrm>
          <a:prstGeom prst="cloudCallout">
            <a:avLst>
              <a:gd name="adj1" fmla="val -63954"/>
              <a:gd name="adj2" fmla="val -10979"/>
            </a:avLst>
          </a:prstGeom>
        </p:spPr>
        <p:style>
          <a:lnRef idx="2">
            <a:schemeClr val="accent2"/>
          </a:lnRef>
          <a:fillRef idx="1">
            <a:schemeClr val="lt1"/>
          </a:fillRef>
          <a:effectRef idx="0">
            <a:schemeClr val="accent2"/>
          </a:effectRef>
          <a:fontRef idx="minor">
            <a:schemeClr val="dk1"/>
          </a:fontRef>
        </p:style>
        <p:txBody>
          <a:bodyPr rtlCol="0" anchor="ctr"/>
          <a:lstStyle/>
          <a:p>
            <a:pPr lvl="0"/>
            <a:endParaRPr lang="en-GB" dirty="0" smtClean="0"/>
          </a:p>
          <a:p>
            <a:pPr lvl="0"/>
            <a:endParaRPr lang="en-GB" dirty="0" smtClean="0"/>
          </a:p>
          <a:p>
            <a:pPr lvl="0"/>
            <a:r>
              <a:rPr lang="en-GB" dirty="0" smtClean="0"/>
              <a:t>the decommissioning and the construction of nuclear power stations;</a:t>
            </a:r>
            <a:endParaRPr lang="pl-PL" dirty="0" smtClean="0"/>
          </a:p>
        </p:txBody>
      </p:sp>
      <p:sp>
        <p:nvSpPr>
          <p:cNvPr id="20" name="Cloud Callout 19"/>
          <p:cNvSpPr/>
          <p:nvPr/>
        </p:nvSpPr>
        <p:spPr>
          <a:xfrm>
            <a:off x="4500562" y="3643314"/>
            <a:ext cx="2500330" cy="1571636"/>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GB" dirty="0" smtClean="0"/>
              <a:t>debts and debt service charges (interest on debt);</a:t>
            </a:r>
            <a:endParaRPr lang="en-US" b="1" dirty="0" smtClean="0"/>
          </a:p>
        </p:txBody>
      </p:sp>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pic>
        <p:nvPicPr>
          <p:cNvPr id="2051" name="Picture 3" descr="jaune"/>
          <p:cNvPicPr>
            <a:picLocks noChangeAspect="1" noChangeArrowheads="1"/>
          </p:cNvPicPr>
          <p:nvPr/>
        </p:nvPicPr>
        <p:blipFill>
          <a:blip r:embed="rId4" cstate="print"/>
          <a:srcRect/>
          <a:stretch>
            <a:fillRect/>
          </a:stretch>
        </p:blipFill>
        <p:spPr bwMode="auto">
          <a:xfrm>
            <a:off x="4232275" y="6049962"/>
            <a:ext cx="882259" cy="593748"/>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Image result for costs"/>
          <p:cNvPicPr>
            <a:picLocks noChangeAspect="1" noChangeArrowheads="1"/>
          </p:cNvPicPr>
          <p:nvPr/>
        </p:nvPicPr>
        <p:blipFill>
          <a:blip r:embed="rId3" cstate="print"/>
          <a:srcRect/>
          <a:stretch>
            <a:fillRect/>
          </a:stretch>
        </p:blipFill>
        <p:spPr bwMode="auto">
          <a:xfrm>
            <a:off x="5286380" y="4126804"/>
            <a:ext cx="3857620" cy="2731196"/>
          </a:xfrm>
          <a:prstGeom prst="rect">
            <a:avLst/>
          </a:prstGeom>
          <a:noFill/>
        </p:spPr>
      </p:pic>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4"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0" y="0"/>
            <a:ext cx="7786710" cy="1661993"/>
          </a:xfrm>
          <a:prstGeom prst="rect">
            <a:avLst/>
          </a:prstGeom>
        </p:spPr>
        <p:txBody>
          <a:bodyPr wrap="square">
            <a:spAutoFit/>
          </a:bodyPr>
          <a:lstStyle/>
          <a:p>
            <a:pPr>
              <a:lnSpc>
                <a:spcPct val="80000"/>
              </a:lnSpc>
              <a:spcBef>
                <a:spcPts val="600"/>
              </a:spcBef>
              <a:spcAft>
                <a:spcPts val="600"/>
              </a:spcAft>
              <a:buFont typeface="Wingdings" pitchFamily="2" charset="2"/>
              <a:buNone/>
              <a:defRPr/>
            </a:pPr>
            <a:endParaRPr lang="en-US" b="1" dirty="0" smtClean="0">
              <a:solidFill>
                <a:srgbClr val="FF0000"/>
              </a:solidFill>
            </a:endParaRPr>
          </a:p>
          <a:p>
            <a:pPr algn="ctr">
              <a:lnSpc>
                <a:spcPct val="80000"/>
              </a:lnSpc>
              <a:spcBef>
                <a:spcPts val="600"/>
              </a:spcBef>
              <a:spcAft>
                <a:spcPts val="600"/>
              </a:spcAft>
              <a:buFont typeface="Wingdings" pitchFamily="2" charset="2"/>
              <a:buNone/>
              <a:defRPr/>
            </a:pPr>
            <a:r>
              <a:rPr lang="en-US" sz="3600" b="1" dirty="0" smtClean="0">
                <a:solidFill>
                  <a:srgbClr val="FF0000"/>
                </a:solidFill>
                <a:latin typeface="Cambria" pitchFamily="18" charset="0"/>
              </a:rPr>
              <a:t>        </a:t>
            </a:r>
            <a:r>
              <a:rPr lang="en-US" sz="3600" b="1" dirty="0" smtClean="0">
                <a:solidFill>
                  <a:srgbClr val="FF0000"/>
                </a:solidFill>
                <a:latin typeface="Cambria" pitchFamily="18" charset="0"/>
              </a:rPr>
              <a:t>Other Ineligible </a:t>
            </a:r>
            <a:r>
              <a:rPr lang="en-US" sz="3600" b="1" dirty="0" smtClean="0">
                <a:solidFill>
                  <a:srgbClr val="FF0000"/>
                </a:solidFill>
                <a:latin typeface="Cambria" pitchFamily="18" charset="0"/>
              </a:rPr>
              <a:t>Costs</a:t>
            </a:r>
          </a:p>
          <a:p>
            <a:pPr>
              <a:lnSpc>
                <a:spcPct val="80000"/>
              </a:lnSpc>
              <a:spcBef>
                <a:spcPts val="600"/>
              </a:spcBef>
              <a:spcAft>
                <a:spcPts val="600"/>
              </a:spcAft>
              <a:buFont typeface="Wingdings" pitchFamily="2" charset="2"/>
              <a:buNone/>
              <a:defRPr/>
            </a:pPr>
            <a:endParaRPr lang="en-US" b="1" dirty="0" smtClean="0">
              <a:solidFill>
                <a:srgbClr val="FF0000"/>
              </a:solidFill>
            </a:endParaRPr>
          </a:p>
          <a:p>
            <a:pPr>
              <a:lnSpc>
                <a:spcPct val="80000"/>
              </a:lnSpc>
              <a:spcBef>
                <a:spcPts val="600"/>
              </a:spcBef>
              <a:spcAft>
                <a:spcPts val="600"/>
              </a:spcAft>
              <a:buFont typeface="Wingdings" pitchFamily="2" charset="2"/>
              <a:buNone/>
              <a:defRPr/>
            </a:pPr>
            <a:endParaRPr lang="en-US" dirty="0"/>
          </a:p>
        </p:txBody>
      </p:sp>
      <p:sp>
        <p:nvSpPr>
          <p:cNvPr id="9" name="Rectangle 8"/>
          <p:cNvSpPr/>
          <p:nvPr/>
        </p:nvSpPr>
        <p:spPr>
          <a:xfrm>
            <a:off x="500034" y="1000107"/>
            <a:ext cx="8286808" cy="5632311"/>
          </a:xfrm>
          <a:prstGeom prst="rect">
            <a:avLst/>
          </a:prstGeom>
        </p:spPr>
        <p:txBody>
          <a:bodyPr wrap="square">
            <a:spAutoFit/>
          </a:bodyPr>
          <a:lstStyle/>
          <a:p>
            <a:pPr lvl="0"/>
            <a:r>
              <a:rPr lang="en-GB" dirty="0" smtClean="0">
                <a:latin typeface="Cambria" pitchFamily="18" charset="0"/>
              </a:rPr>
              <a:t>provisions </a:t>
            </a:r>
            <a:r>
              <a:rPr lang="en-GB" dirty="0" smtClean="0">
                <a:latin typeface="Cambria" pitchFamily="18" charset="0"/>
              </a:rPr>
              <a:t>for losses or potential future liabilities</a:t>
            </a:r>
            <a:r>
              <a:rPr lang="en-GB" dirty="0" smtClean="0">
                <a:latin typeface="Cambria" pitchFamily="18" charset="0"/>
              </a:rPr>
              <a:t>;</a:t>
            </a:r>
          </a:p>
          <a:p>
            <a:pPr lvl="0"/>
            <a:endParaRPr lang="pl-PL" dirty="0" smtClean="0">
              <a:latin typeface="Cambria" pitchFamily="18" charset="0"/>
            </a:endParaRPr>
          </a:p>
          <a:p>
            <a:pPr lvl="0"/>
            <a:r>
              <a:rPr lang="en-GB" dirty="0" smtClean="0">
                <a:latin typeface="Cambria" pitchFamily="18" charset="0"/>
              </a:rPr>
              <a:t>cost </a:t>
            </a:r>
            <a:r>
              <a:rPr lang="en-GB" dirty="0" smtClean="0">
                <a:latin typeface="Cambria" pitchFamily="18" charset="0"/>
              </a:rPr>
              <a:t>declared by the beneficiaries and financed by </a:t>
            </a:r>
            <a:r>
              <a:rPr lang="en-GB" dirty="0" smtClean="0">
                <a:latin typeface="Cambria" pitchFamily="18" charset="0"/>
              </a:rPr>
              <a:t>another operation </a:t>
            </a:r>
            <a:r>
              <a:rPr lang="en-GB" dirty="0" smtClean="0">
                <a:latin typeface="Cambria" pitchFamily="18" charset="0"/>
              </a:rPr>
              <a:t>or work programme receiving a Union grant</a:t>
            </a:r>
            <a:r>
              <a:rPr lang="en-GB" dirty="0" smtClean="0">
                <a:latin typeface="Cambria" pitchFamily="18" charset="0"/>
              </a:rPr>
              <a:t>;</a:t>
            </a:r>
          </a:p>
          <a:p>
            <a:pPr lvl="0"/>
            <a:endParaRPr lang="pl-PL" dirty="0" smtClean="0">
              <a:latin typeface="Cambria" pitchFamily="18" charset="0"/>
            </a:endParaRPr>
          </a:p>
          <a:p>
            <a:r>
              <a:rPr lang="en-GB" dirty="0" smtClean="0">
                <a:latin typeface="Cambria" pitchFamily="18" charset="0"/>
              </a:rPr>
              <a:t>currency </a:t>
            </a:r>
            <a:r>
              <a:rPr lang="en-GB" dirty="0" smtClean="0">
                <a:latin typeface="Cambria" pitchFamily="18" charset="0"/>
              </a:rPr>
              <a:t>exchange losses</a:t>
            </a:r>
            <a:r>
              <a:rPr lang="en-GB" dirty="0" smtClean="0">
                <a:latin typeface="Cambria" pitchFamily="18" charset="0"/>
              </a:rPr>
              <a:t>;               </a:t>
            </a:r>
            <a:r>
              <a:rPr lang="en-GB" dirty="0" smtClean="0">
                <a:latin typeface="Cambria" pitchFamily="18" charset="0"/>
              </a:rPr>
              <a:t>credits to third parties;</a:t>
            </a:r>
            <a:endParaRPr lang="pl-PL" dirty="0" smtClean="0">
              <a:latin typeface="Cambria" pitchFamily="18" charset="0"/>
            </a:endParaRPr>
          </a:p>
          <a:p>
            <a:pPr lvl="0"/>
            <a:endParaRPr lang="pl-PL" dirty="0" smtClean="0">
              <a:latin typeface="Cambria" pitchFamily="18" charset="0"/>
            </a:endParaRPr>
          </a:p>
          <a:p>
            <a:pPr lvl="0"/>
            <a:r>
              <a:rPr lang="en-GB" dirty="0" smtClean="0">
                <a:latin typeface="Cambria" pitchFamily="18" charset="0"/>
              </a:rPr>
              <a:t>fines</a:t>
            </a:r>
            <a:r>
              <a:rPr lang="en-GB" dirty="0" smtClean="0">
                <a:latin typeface="Cambria" pitchFamily="18" charset="0"/>
              </a:rPr>
              <a:t>, financial penalties and expenses of litigation</a:t>
            </a:r>
            <a:r>
              <a:rPr lang="en-GB" dirty="0" smtClean="0">
                <a:latin typeface="Cambria" pitchFamily="18" charset="0"/>
              </a:rPr>
              <a:t>;</a:t>
            </a:r>
          </a:p>
          <a:p>
            <a:pPr lvl="0"/>
            <a:endParaRPr lang="pl-PL" dirty="0" smtClean="0">
              <a:latin typeface="Cambria" pitchFamily="18" charset="0"/>
            </a:endParaRPr>
          </a:p>
          <a:p>
            <a:pPr lvl="0"/>
            <a:r>
              <a:rPr lang="en-GB" dirty="0" smtClean="0">
                <a:latin typeface="Cambria" pitchFamily="18" charset="0"/>
              </a:rPr>
              <a:t>the </a:t>
            </a:r>
            <a:r>
              <a:rPr lang="en-GB" dirty="0" smtClean="0">
                <a:latin typeface="Cambria" pitchFamily="18" charset="0"/>
              </a:rPr>
              <a:t>purchase of land not built on and land built on in the amount of more than 10% </a:t>
            </a:r>
            <a:r>
              <a:rPr lang="en-GB" dirty="0" smtClean="0">
                <a:latin typeface="Cambria" pitchFamily="18" charset="0"/>
              </a:rPr>
              <a:t>   of </a:t>
            </a:r>
            <a:r>
              <a:rPr lang="en-GB" dirty="0" smtClean="0">
                <a:latin typeface="Cambria" pitchFamily="18" charset="0"/>
              </a:rPr>
              <a:t>the total eligible expenditure of the operation if it is justified by the nature of the operation. </a:t>
            </a:r>
            <a:endParaRPr lang="en-GB" dirty="0" smtClean="0">
              <a:latin typeface="Cambria" pitchFamily="18" charset="0"/>
            </a:endParaRPr>
          </a:p>
          <a:p>
            <a:pPr lvl="0">
              <a:buFontTx/>
              <a:buChar char="-"/>
            </a:pPr>
            <a:endParaRPr lang="pl-PL" dirty="0" smtClean="0">
              <a:latin typeface="Cambria" pitchFamily="18" charset="0"/>
            </a:endParaRPr>
          </a:p>
          <a:p>
            <a:r>
              <a:rPr lang="en-GB" dirty="0" smtClean="0">
                <a:solidFill>
                  <a:srgbClr val="FF0000"/>
                </a:solidFill>
                <a:latin typeface="Cambria" pitchFamily="18" charset="0"/>
              </a:rPr>
              <a:t>In addition, the following costs </a:t>
            </a:r>
            <a:r>
              <a:rPr lang="en-GB" b="1" dirty="0" smtClean="0">
                <a:solidFill>
                  <a:srgbClr val="FF0000"/>
                </a:solidFill>
                <a:latin typeface="Cambria" pitchFamily="18" charset="0"/>
              </a:rPr>
              <a:t>are not eligible either</a:t>
            </a:r>
            <a:r>
              <a:rPr lang="en-GB" dirty="0" smtClean="0">
                <a:latin typeface="Cambria" pitchFamily="18" charset="0"/>
              </a:rPr>
              <a:t>:</a:t>
            </a:r>
            <a:endParaRPr lang="pl-PL" dirty="0" smtClean="0">
              <a:latin typeface="Cambria" pitchFamily="18" charset="0"/>
            </a:endParaRPr>
          </a:p>
          <a:p>
            <a:pPr lvl="0"/>
            <a:r>
              <a:rPr lang="en-GB" b="1" dirty="0" smtClean="0">
                <a:latin typeface="Cambria" pitchFamily="18" charset="0"/>
              </a:rPr>
              <a:t>- consultant </a:t>
            </a:r>
            <a:r>
              <a:rPr lang="en-GB" b="1" dirty="0" smtClean="0">
                <a:latin typeface="Cambria" pitchFamily="18" charset="0"/>
              </a:rPr>
              <a:t>fees between the beneficiaries for services or work carried out within the project;</a:t>
            </a:r>
            <a:endParaRPr lang="pl-PL" b="1" dirty="0" smtClean="0">
              <a:latin typeface="Cambria" pitchFamily="18" charset="0"/>
            </a:endParaRPr>
          </a:p>
          <a:p>
            <a:pPr lvl="0"/>
            <a:r>
              <a:rPr lang="en-GB" b="1" dirty="0" smtClean="0">
                <a:latin typeface="Cambria" pitchFamily="18" charset="0"/>
              </a:rPr>
              <a:t>- remuneration </a:t>
            </a:r>
            <a:r>
              <a:rPr lang="en-GB" b="1" dirty="0" smtClean="0">
                <a:latin typeface="Cambria" pitchFamily="18" charset="0"/>
              </a:rPr>
              <a:t>of any kind for staff of any of the beneficiaries being hired as external experts or freelance consultants;</a:t>
            </a:r>
            <a:endParaRPr lang="pl-PL" b="1" dirty="0" smtClean="0">
              <a:latin typeface="Cambria" pitchFamily="18" charset="0"/>
            </a:endParaRPr>
          </a:p>
          <a:p>
            <a:pPr lvl="0"/>
            <a:r>
              <a:rPr lang="en-GB" b="1" dirty="0" smtClean="0">
                <a:latin typeface="Cambria" pitchFamily="18" charset="0"/>
              </a:rPr>
              <a:t>- taxes</a:t>
            </a:r>
            <a:r>
              <a:rPr lang="en-GB" b="1" dirty="0" smtClean="0">
                <a:latin typeface="Cambria" pitchFamily="18" charset="0"/>
              </a:rPr>
              <a:t>, customs and import duties and levies and/or charges having equivalent effect.</a:t>
            </a:r>
            <a:endParaRPr lang="pl-PL" b="1" dirty="0" smtClean="0">
              <a:latin typeface="Cambria" pitchFamily="18" charset="0"/>
            </a:endParaRPr>
          </a:p>
        </p:txBody>
      </p:sp>
      <p:pic>
        <p:nvPicPr>
          <p:cNvPr id="12" name="Picture 11" descr="No-entry-sign-300x300.png"/>
          <p:cNvPicPr>
            <a:picLocks noChangeAspect="1"/>
          </p:cNvPicPr>
          <p:nvPr/>
        </p:nvPicPr>
        <p:blipFill>
          <a:blip r:embed="rId5" cstate="print"/>
          <a:stretch>
            <a:fillRect/>
          </a:stretch>
        </p:blipFill>
        <p:spPr>
          <a:xfrm>
            <a:off x="285720" y="1071546"/>
            <a:ext cx="285720" cy="285720"/>
          </a:xfrm>
          <a:prstGeom prst="rect">
            <a:avLst/>
          </a:prstGeom>
        </p:spPr>
      </p:pic>
      <p:pic>
        <p:nvPicPr>
          <p:cNvPr id="13" name="Picture 12" descr="No-entry-sign-300x300.png"/>
          <p:cNvPicPr>
            <a:picLocks noChangeAspect="1"/>
          </p:cNvPicPr>
          <p:nvPr/>
        </p:nvPicPr>
        <p:blipFill>
          <a:blip r:embed="rId5" cstate="print"/>
          <a:stretch>
            <a:fillRect/>
          </a:stretch>
        </p:blipFill>
        <p:spPr>
          <a:xfrm>
            <a:off x="285720" y="1643050"/>
            <a:ext cx="285720" cy="285720"/>
          </a:xfrm>
          <a:prstGeom prst="rect">
            <a:avLst/>
          </a:prstGeom>
        </p:spPr>
      </p:pic>
      <p:pic>
        <p:nvPicPr>
          <p:cNvPr id="14" name="Picture 13" descr="No-entry-sign-300x300.png"/>
          <p:cNvPicPr>
            <a:picLocks noChangeAspect="1"/>
          </p:cNvPicPr>
          <p:nvPr/>
        </p:nvPicPr>
        <p:blipFill>
          <a:blip r:embed="rId5" cstate="print"/>
          <a:stretch>
            <a:fillRect/>
          </a:stretch>
        </p:blipFill>
        <p:spPr>
          <a:xfrm>
            <a:off x="285720" y="2428868"/>
            <a:ext cx="285720" cy="285720"/>
          </a:xfrm>
          <a:prstGeom prst="rect">
            <a:avLst/>
          </a:prstGeom>
        </p:spPr>
      </p:pic>
      <p:pic>
        <p:nvPicPr>
          <p:cNvPr id="15" name="Picture 14" descr="No-entry-sign-300x300.png"/>
          <p:cNvPicPr>
            <a:picLocks noChangeAspect="1"/>
          </p:cNvPicPr>
          <p:nvPr/>
        </p:nvPicPr>
        <p:blipFill>
          <a:blip r:embed="rId5" cstate="print"/>
          <a:stretch>
            <a:fillRect/>
          </a:stretch>
        </p:blipFill>
        <p:spPr>
          <a:xfrm>
            <a:off x="3571868" y="2428868"/>
            <a:ext cx="285720" cy="285720"/>
          </a:xfrm>
          <a:prstGeom prst="rect">
            <a:avLst/>
          </a:prstGeom>
        </p:spPr>
      </p:pic>
      <p:pic>
        <p:nvPicPr>
          <p:cNvPr id="16" name="Picture 15" descr="No-entry-sign-300x300.png"/>
          <p:cNvPicPr>
            <a:picLocks noChangeAspect="1"/>
          </p:cNvPicPr>
          <p:nvPr/>
        </p:nvPicPr>
        <p:blipFill>
          <a:blip r:embed="rId5" cstate="print"/>
          <a:stretch>
            <a:fillRect/>
          </a:stretch>
        </p:blipFill>
        <p:spPr>
          <a:xfrm>
            <a:off x="285720" y="2928934"/>
            <a:ext cx="285720" cy="285720"/>
          </a:xfrm>
          <a:prstGeom prst="rect">
            <a:avLst/>
          </a:prstGeom>
        </p:spPr>
      </p:pic>
      <p:pic>
        <p:nvPicPr>
          <p:cNvPr id="17" name="Picture 16" descr="No-entry-sign-300x300.png"/>
          <p:cNvPicPr>
            <a:picLocks noChangeAspect="1"/>
          </p:cNvPicPr>
          <p:nvPr/>
        </p:nvPicPr>
        <p:blipFill>
          <a:blip r:embed="rId5" cstate="print"/>
          <a:stretch>
            <a:fillRect/>
          </a:stretch>
        </p:blipFill>
        <p:spPr>
          <a:xfrm>
            <a:off x="285720" y="3500438"/>
            <a:ext cx="285720" cy="285720"/>
          </a:xfrm>
          <a:prstGeom prst="rect">
            <a:avLst/>
          </a:prstGeom>
        </p:spPr>
      </p:pic>
      <p:pic>
        <p:nvPicPr>
          <p:cNvPr id="18" name="Picture 17" descr="No-entry-sign-300x300.png"/>
          <p:cNvPicPr>
            <a:picLocks noChangeAspect="1"/>
          </p:cNvPicPr>
          <p:nvPr/>
        </p:nvPicPr>
        <p:blipFill>
          <a:blip r:embed="rId5" cstate="print"/>
          <a:stretch>
            <a:fillRect/>
          </a:stretch>
        </p:blipFill>
        <p:spPr>
          <a:xfrm>
            <a:off x="214282" y="4643446"/>
            <a:ext cx="285720" cy="285720"/>
          </a:xfrm>
          <a:prstGeom prst="rect">
            <a:avLst/>
          </a:prstGeom>
        </p:spPr>
      </p:pic>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mage result for documents"/>
          <p:cNvPicPr>
            <a:picLocks noChangeAspect="1" noChangeArrowheads="1"/>
          </p:cNvPicPr>
          <p:nvPr/>
        </p:nvPicPr>
        <p:blipFill>
          <a:blip r:embed="rId3"/>
          <a:srcRect/>
          <a:stretch>
            <a:fillRect/>
          </a:stretch>
        </p:blipFill>
        <p:spPr bwMode="auto">
          <a:xfrm>
            <a:off x="4929190" y="0"/>
            <a:ext cx="4667256" cy="4667256"/>
          </a:xfrm>
          <a:prstGeom prst="rect">
            <a:avLst/>
          </a:prstGeom>
          <a:noFill/>
        </p:spPr>
      </p:pic>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4"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0" y="0"/>
            <a:ext cx="7786710" cy="2259080"/>
          </a:xfrm>
          <a:prstGeom prst="rect">
            <a:avLst/>
          </a:prstGeom>
        </p:spPr>
        <p:txBody>
          <a:bodyPr wrap="square">
            <a:spAutoFit/>
          </a:bodyPr>
          <a:lstStyle/>
          <a:p>
            <a:pPr>
              <a:lnSpc>
                <a:spcPct val="80000"/>
              </a:lnSpc>
              <a:spcBef>
                <a:spcPts val="600"/>
              </a:spcBef>
              <a:spcAft>
                <a:spcPts val="600"/>
              </a:spcAft>
              <a:buFont typeface="Wingdings" pitchFamily="2" charset="2"/>
              <a:buNone/>
              <a:defRPr/>
            </a:pPr>
            <a:endParaRPr lang="en-US" b="1" dirty="0" smtClean="0">
              <a:solidFill>
                <a:srgbClr val="FF0000"/>
              </a:solidFill>
            </a:endParaRPr>
          </a:p>
          <a:p>
            <a:pPr algn="ctr">
              <a:lnSpc>
                <a:spcPct val="80000"/>
              </a:lnSpc>
              <a:spcBef>
                <a:spcPts val="600"/>
              </a:spcBef>
              <a:spcAft>
                <a:spcPts val="600"/>
              </a:spcAft>
              <a:defRPr/>
            </a:pPr>
            <a:r>
              <a:rPr lang="en-GB" sz="3600" b="1" i="1" dirty="0" smtClean="0">
                <a:solidFill>
                  <a:srgbClr val="00CC00"/>
                </a:solidFill>
                <a:latin typeface="Cambria" pitchFamily="18" charset="0"/>
              </a:rPr>
              <a:t>Number </a:t>
            </a:r>
            <a:r>
              <a:rPr lang="en-GB" sz="3600" b="1" i="1" dirty="0" smtClean="0">
                <a:solidFill>
                  <a:srgbClr val="00CC00"/>
                </a:solidFill>
                <a:latin typeface="Cambria" pitchFamily="18" charset="0"/>
              </a:rPr>
              <a:t>of proposals and grants </a:t>
            </a:r>
          </a:p>
          <a:p>
            <a:pPr algn="ctr">
              <a:lnSpc>
                <a:spcPct val="80000"/>
              </a:lnSpc>
              <a:spcBef>
                <a:spcPts val="600"/>
              </a:spcBef>
              <a:spcAft>
                <a:spcPts val="600"/>
              </a:spcAft>
              <a:buFont typeface="Wingdings" pitchFamily="2" charset="2"/>
              <a:buNone/>
              <a:defRPr/>
            </a:pPr>
            <a:endParaRPr lang="en-US" sz="3600" b="1" dirty="0" smtClean="0">
              <a:solidFill>
                <a:srgbClr val="00CC00"/>
              </a:solidFill>
              <a:latin typeface="Cambria" pitchFamily="18" charset="0"/>
            </a:endParaRPr>
          </a:p>
          <a:p>
            <a:pPr>
              <a:lnSpc>
                <a:spcPct val="80000"/>
              </a:lnSpc>
              <a:spcBef>
                <a:spcPts val="600"/>
              </a:spcBef>
              <a:spcAft>
                <a:spcPts val="600"/>
              </a:spcAft>
              <a:buFont typeface="Wingdings" pitchFamily="2" charset="2"/>
              <a:buNone/>
              <a:defRPr/>
            </a:pPr>
            <a:endParaRPr lang="en-US" b="1" dirty="0" smtClean="0">
              <a:solidFill>
                <a:srgbClr val="FF0000"/>
              </a:solidFill>
            </a:endParaRPr>
          </a:p>
          <a:p>
            <a:pPr>
              <a:lnSpc>
                <a:spcPct val="80000"/>
              </a:lnSpc>
              <a:spcBef>
                <a:spcPts val="600"/>
              </a:spcBef>
              <a:spcAft>
                <a:spcPts val="600"/>
              </a:spcAft>
              <a:buFont typeface="Wingdings" pitchFamily="2" charset="2"/>
              <a:buNone/>
              <a:defRPr/>
            </a:pPr>
            <a:endParaRPr lang="en-US" dirty="0"/>
          </a:p>
        </p:txBody>
      </p:sp>
      <p:sp>
        <p:nvSpPr>
          <p:cNvPr id="9" name="Rectangle 8"/>
          <p:cNvSpPr/>
          <p:nvPr/>
        </p:nvSpPr>
        <p:spPr>
          <a:xfrm>
            <a:off x="357158" y="1000108"/>
            <a:ext cx="8786842" cy="4832092"/>
          </a:xfrm>
          <a:prstGeom prst="rect">
            <a:avLst/>
          </a:prstGeom>
        </p:spPr>
        <p:txBody>
          <a:bodyPr wrap="square">
            <a:spAutoFit/>
          </a:bodyPr>
          <a:lstStyle/>
          <a:p>
            <a:pPr>
              <a:buFont typeface="Wingdings" pitchFamily="2" charset="2"/>
              <a:buChar char="v"/>
            </a:pPr>
            <a:r>
              <a:rPr lang="en-GB" sz="2000" dirty="0" smtClean="0">
                <a:solidFill>
                  <a:srgbClr val="29771F"/>
                </a:solidFill>
                <a:latin typeface="Cambria" pitchFamily="18" charset="0"/>
              </a:rPr>
              <a:t>An </a:t>
            </a:r>
            <a:r>
              <a:rPr lang="en-GB" sz="2000" dirty="0" smtClean="0">
                <a:solidFill>
                  <a:srgbClr val="29771F"/>
                </a:solidFill>
                <a:latin typeface="Cambria" pitchFamily="18" charset="0"/>
              </a:rPr>
              <a:t>entity may not submit more than </a:t>
            </a:r>
            <a:endParaRPr lang="en-GB" sz="2000" dirty="0" smtClean="0">
              <a:solidFill>
                <a:srgbClr val="29771F"/>
              </a:solidFill>
              <a:latin typeface="Cambria" pitchFamily="18" charset="0"/>
            </a:endParaRPr>
          </a:p>
          <a:p>
            <a:r>
              <a:rPr lang="en-GB" sz="2000" dirty="0" smtClean="0">
                <a:solidFill>
                  <a:srgbClr val="29771F"/>
                </a:solidFill>
                <a:latin typeface="Cambria" pitchFamily="18" charset="0"/>
              </a:rPr>
              <a:t>one </a:t>
            </a:r>
            <a:r>
              <a:rPr lang="en-GB" sz="2000" dirty="0" smtClean="0">
                <a:solidFill>
                  <a:srgbClr val="29771F"/>
                </a:solidFill>
                <a:latin typeface="Cambria" pitchFamily="18" charset="0"/>
              </a:rPr>
              <a:t>application as Lead applicant under </a:t>
            </a:r>
            <a:endParaRPr lang="en-GB" sz="2000" dirty="0" smtClean="0">
              <a:solidFill>
                <a:srgbClr val="29771F"/>
              </a:solidFill>
              <a:latin typeface="Cambria" pitchFamily="18" charset="0"/>
            </a:endParaRPr>
          </a:p>
          <a:p>
            <a:r>
              <a:rPr lang="en-GB" sz="2000" dirty="0" smtClean="0">
                <a:solidFill>
                  <a:srgbClr val="29771F"/>
                </a:solidFill>
                <a:latin typeface="Cambria" pitchFamily="18" charset="0"/>
              </a:rPr>
              <a:t>this </a:t>
            </a:r>
            <a:r>
              <a:rPr lang="en-GB" sz="2000" dirty="0" smtClean="0">
                <a:solidFill>
                  <a:srgbClr val="29771F"/>
                </a:solidFill>
                <a:latin typeface="Cambria" pitchFamily="18" charset="0"/>
              </a:rPr>
              <a:t>call for proposals</a:t>
            </a:r>
            <a:r>
              <a:rPr lang="en-GB" sz="2000" dirty="0" smtClean="0">
                <a:solidFill>
                  <a:srgbClr val="29771F"/>
                </a:solidFill>
                <a:latin typeface="Cambria" pitchFamily="18" charset="0"/>
              </a:rPr>
              <a:t>.</a:t>
            </a:r>
          </a:p>
          <a:p>
            <a:endParaRPr lang="en-GB" sz="2000" dirty="0" smtClean="0">
              <a:solidFill>
                <a:srgbClr val="29771F"/>
              </a:solidFill>
              <a:latin typeface="Cambria" pitchFamily="18" charset="0"/>
            </a:endParaRPr>
          </a:p>
          <a:p>
            <a:pPr>
              <a:buFont typeface="Wingdings" pitchFamily="2" charset="2"/>
              <a:buChar char="v"/>
            </a:pPr>
            <a:r>
              <a:rPr lang="en-GB" sz="2000" dirty="0" smtClean="0">
                <a:solidFill>
                  <a:srgbClr val="29771F"/>
                </a:solidFill>
                <a:latin typeface="Cambria" pitchFamily="18" charset="0"/>
              </a:rPr>
              <a:t>A Lead applicant may at the same time </a:t>
            </a:r>
            <a:endParaRPr lang="en-GB" sz="2000" dirty="0" smtClean="0">
              <a:solidFill>
                <a:srgbClr val="29771F"/>
              </a:solidFill>
              <a:latin typeface="Cambria" pitchFamily="18" charset="0"/>
            </a:endParaRPr>
          </a:p>
          <a:p>
            <a:r>
              <a:rPr lang="en-GB" sz="2000" dirty="0" smtClean="0">
                <a:solidFill>
                  <a:srgbClr val="29771F"/>
                </a:solidFill>
                <a:latin typeface="Cambria" pitchFamily="18" charset="0"/>
              </a:rPr>
              <a:t>be </a:t>
            </a:r>
            <a:r>
              <a:rPr lang="en-GB" sz="2000" dirty="0" smtClean="0">
                <a:solidFill>
                  <a:srgbClr val="29771F"/>
                </a:solidFill>
                <a:latin typeface="Cambria" pitchFamily="18" charset="0"/>
              </a:rPr>
              <a:t>a co-applicant or affiliated entity </a:t>
            </a:r>
            <a:endParaRPr lang="en-GB" sz="2000" dirty="0" smtClean="0">
              <a:solidFill>
                <a:srgbClr val="29771F"/>
              </a:solidFill>
              <a:latin typeface="Cambria" pitchFamily="18" charset="0"/>
            </a:endParaRPr>
          </a:p>
          <a:p>
            <a:r>
              <a:rPr lang="en-GB" sz="2000" dirty="0" smtClean="0">
                <a:solidFill>
                  <a:srgbClr val="29771F"/>
                </a:solidFill>
                <a:latin typeface="Cambria" pitchFamily="18" charset="0"/>
              </a:rPr>
              <a:t>in </a:t>
            </a:r>
            <a:r>
              <a:rPr lang="en-GB" sz="2000" dirty="0" smtClean="0">
                <a:solidFill>
                  <a:srgbClr val="29771F"/>
                </a:solidFill>
                <a:latin typeface="Cambria" pitchFamily="18" charset="0"/>
              </a:rPr>
              <a:t>maximum one other application</a:t>
            </a:r>
            <a:r>
              <a:rPr lang="en-GB" sz="2000" dirty="0" smtClean="0">
                <a:solidFill>
                  <a:srgbClr val="29771F"/>
                </a:solidFill>
                <a:latin typeface="Cambria" pitchFamily="18" charset="0"/>
              </a:rPr>
              <a:t>.</a:t>
            </a:r>
          </a:p>
          <a:p>
            <a:endParaRPr lang="en-GB" sz="2000" dirty="0" smtClean="0">
              <a:solidFill>
                <a:srgbClr val="29771F"/>
              </a:solidFill>
              <a:latin typeface="Cambria" pitchFamily="18" charset="0"/>
            </a:endParaRPr>
          </a:p>
          <a:p>
            <a:endParaRPr lang="en-GB" sz="2000" dirty="0" smtClean="0">
              <a:solidFill>
                <a:srgbClr val="29771F"/>
              </a:solidFill>
              <a:latin typeface="Cambria" pitchFamily="18" charset="0"/>
            </a:endParaRPr>
          </a:p>
          <a:p>
            <a:pPr>
              <a:buFont typeface="Wingdings" pitchFamily="2" charset="2"/>
              <a:buChar char="v"/>
            </a:pPr>
            <a:r>
              <a:rPr lang="en-GB" sz="2000" dirty="0" smtClean="0">
                <a:solidFill>
                  <a:srgbClr val="29771F"/>
                </a:solidFill>
                <a:latin typeface="Cambria" pitchFamily="18" charset="0"/>
              </a:rPr>
              <a:t>A co-applicant may not take part in more than two applications. </a:t>
            </a:r>
          </a:p>
          <a:p>
            <a:pPr>
              <a:lnSpc>
                <a:spcPct val="90000"/>
              </a:lnSpc>
              <a:spcAft>
                <a:spcPts val="0"/>
              </a:spcAft>
              <a:buFont typeface="Wingdings" pitchFamily="2" charset="2"/>
              <a:buNone/>
              <a:defRPr/>
            </a:pPr>
            <a:endParaRPr lang="pl-PL" sz="2000" dirty="0" smtClean="0">
              <a:solidFill>
                <a:srgbClr val="29771F"/>
              </a:solidFill>
              <a:effectLst>
                <a:outerShdw blurRad="38100" dist="38100" dir="2700000" algn="tl">
                  <a:srgbClr val="000000">
                    <a:alpha val="43137"/>
                  </a:srgbClr>
                </a:outerShdw>
              </a:effectLst>
              <a:latin typeface="Cambria" pitchFamily="18" charset="0"/>
            </a:endParaRPr>
          </a:p>
          <a:p>
            <a:pPr>
              <a:lnSpc>
                <a:spcPct val="90000"/>
              </a:lnSpc>
              <a:spcBef>
                <a:spcPts val="0"/>
              </a:spcBef>
              <a:spcAft>
                <a:spcPts val="0"/>
              </a:spcAft>
              <a:buFont typeface="Arial" charset="0"/>
              <a:buChar char="•"/>
              <a:defRPr/>
            </a:pPr>
            <a:r>
              <a:rPr lang="en-GB" sz="2000" i="1" u="sng" dirty="0" smtClean="0">
                <a:solidFill>
                  <a:srgbClr val="29771F"/>
                </a:solidFill>
                <a:effectLst>
                  <a:outerShdw blurRad="38100" dist="38100" dir="2700000" algn="tl">
                    <a:srgbClr val="000000">
                      <a:alpha val="43137"/>
                    </a:srgbClr>
                  </a:outerShdw>
                </a:effectLst>
                <a:latin typeface="Cambria" pitchFamily="18" charset="0"/>
              </a:rPr>
              <a:t>Non-compliance with the above will result of exclusion  of all applications concerned.</a:t>
            </a:r>
            <a:r>
              <a:rPr lang="en-GB" sz="2000" dirty="0" smtClean="0">
                <a:solidFill>
                  <a:srgbClr val="29771F"/>
                </a:solidFill>
                <a:latin typeface="Cambria" pitchFamily="18" charset="0"/>
              </a:rPr>
              <a:t> </a:t>
            </a:r>
          </a:p>
          <a:p>
            <a:pPr>
              <a:lnSpc>
                <a:spcPct val="90000"/>
              </a:lnSpc>
              <a:spcBef>
                <a:spcPts val="0"/>
              </a:spcBef>
              <a:spcAft>
                <a:spcPts val="0"/>
              </a:spcAft>
              <a:buFont typeface="Arial" charset="0"/>
              <a:buChar char="•"/>
              <a:defRPr/>
            </a:pPr>
            <a:endParaRPr lang="en-GB" sz="2000" dirty="0" smtClean="0">
              <a:solidFill>
                <a:srgbClr val="29771F"/>
              </a:solidFill>
              <a:latin typeface="Cambria" pitchFamily="18" charset="0"/>
            </a:endParaRPr>
          </a:p>
          <a:p>
            <a:pPr>
              <a:lnSpc>
                <a:spcPct val="90000"/>
              </a:lnSpc>
              <a:spcBef>
                <a:spcPts val="0"/>
              </a:spcBef>
              <a:spcAft>
                <a:spcPts val="0"/>
              </a:spcAft>
              <a:buFont typeface="Arial" charset="0"/>
              <a:buChar char="•"/>
              <a:defRPr/>
            </a:pPr>
            <a:r>
              <a:rPr lang="en-GB" sz="2000" dirty="0" smtClean="0">
                <a:solidFill>
                  <a:srgbClr val="29771F"/>
                </a:solidFill>
                <a:latin typeface="Cambria" pitchFamily="18" charset="0"/>
              </a:rPr>
              <a:t>In all cases, the capacity of the entity (applicant or co-applicant) to implement more than one grant will be assessed. </a:t>
            </a:r>
            <a:endParaRPr lang="en-GB" sz="2000" dirty="0">
              <a:solidFill>
                <a:srgbClr val="29771F"/>
              </a:solidFill>
              <a:latin typeface="Cambria" pitchFamily="18" charset="0"/>
            </a:endParaRPr>
          </a:p>
        </p:txBody>
      </p:sp>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Image result for euro symbol"/>
          <p:cNvPicPr>
            <a:picLocks noChangeAspect="1" noChangeArrowheads="1"/>
          </p:cNvPicPr>
          <p:nvPr/>
        </p:nvPicPr>
        <p:blipFill>
          <a:blip r:embed="rId3" cstate="print"/>
          <a:srcRect/>
          <a:stretch>
            <a:fillRect/>
          </a:stretch>
        </p:blipFill>
        <p:spPr bwMode="auto">
          <a:xfrm>
            <a:off x="0" y="1"/>
            <a:ext cx="2500298" cy="2000238"/>
          </a:xfrm>
          <a:prstGeom prst="rect">
            <a:avLst/>
          </a:prstGeom>
          <a:noFill/>
        </p:spPr>
      </p:pic>
      <p:pic>
        <p:nvPicPr>
          <p:cNvPr id="43010" name="Picture 2" descr="Image result for costs"/>
          <p:cNvPicPr>
            <a:picLocks noChangeAspect="1" noChangeArrowheads="1"/>
          </p:cNvPicPr>
          <p:nvPr/>
        </p:nvPicPr>
        <p:blipFill>
          <a:blip r:embed="rId4"/>
          <a:srcRect/>
          <a:stretch>
            <a:fillRect/>
          </a:stretch>
        </p:blipFill>
        <p:spPr bwMode="auto">
          <a:xfrm>
            <a:off x="5810250" y="4667250"/>
            <a:ext cx="3333750" cy="2190750"/>
          </a:xfrm>
          <a:prstGeom prst="rect">
            <a:avLst/>
          </a:prstGeom>
          <a:noFill/>
        </p:spPr>
      </p:pic>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5"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0" y="0"/>
            <a:ext cx="7786710" cy="2259080"/>
          </a:xfrm>
          <a:prstGeom prst="rect">
            <a:avLst/>
          </a:prstGeom>
        </p:spPr>
        <p:txBody>
          <a:bodyPr wrap="square">
            <a:spAutoFit/>
          </a:bodyPr>
          <a:lstStyle/>
          <a:p>
            <a:pPr>
              <a:lnSpc>
                <a:spcPct val="80000"/>
              </a:lnSpc>
              <a:spcBef>
                <a:spcPts val="600"/>
              </a:spcBef>
              <a:spcAft>
                <a:spcPts val="600"/>
              </a:spcAft>
              <a:buFont typeface="Wingdings" pitchFamily="2" charset="2"/>
              <a:buNone/>
              <a:defRPr/>
            </a:pPr>
            <a:endParaRPr lang="en-US" b="1" dirty="0" smtClean="0">
              <a:solidFill>
                <a:srgbClr val="FF0000"/>
              </a:solidFill>
            </a:endParaRPr>
          </a:p>
          <a:p>
            <a:pPr algn="ctr">
              <a:lnSpc>
                <a:spcPct val="80000"/>
              </a:lnSpc>
              <a:spcBef>
                <a:spcPts val="600"/>
              </a:spcBef>
              <a:spcAft>
                <a:spcPts val="600"/>
              </a:spcAft>
              <a:defRPr/>
            </a:pPr>
            <a:r>
              <a:rPr lang="en-US" sz="3600" b="1" dirty="0" smtClean="0">
                <a:solidFill>
                  <a:srgbClr val="00CC00"/>
                </a:solidFill>
                <a:latin typeface="Cambria" pitchFamily="18" charset="0"/>
              </a:rPr>
              <a:t>        </a:t>
            </a:r>
            <a:r>
              <a:rPr lang="en-US" sz="3600" b="1" dirty="0" smtClean="0">
                <a:solidFill>
                  <a:schemeClr val="bg1">
                    <a:lumMod val="50000"/>
                  </a:schemeClr>
                </a:solidFill>
                <a:latin typeface="Cambria" pitchFamily="18" charset="0"/>
              </a:rPr>
              <a:t>Eligibility of costs</a:t>
            </a:r>
          </a:p>
          <a:p>
            <a:pPr algn="ctr">
              <a:lnSpc>
                <a:spcPct val="80000"/>
              </a:lnSpc>
              <a:spcBef>
                <a:spcPts val="600"/>
              </a:spcBef>
              <a:spcAft>
                <a:spcPts val="600"/>
              </a:spcAft>
              <a:buFont typeface="Wingdings" pitchFamily="2" charset="2"/>
              <a:buNone/>
              <a:defRPr/>
            </a:pPr>
            <a:endParaRPr lang="en-US" sz="3600" b="1" dirty="0" smtClean="0">
              <a:solidFill>
                <a:srgbClr val="00CC00"/>
              </a:solidFill>
              <a:latin typeface="Cambria" pitchFamily="18" charset="0"/>
            </a:endParaRPr>
          </a:p>
          <a:p>
            <a:pPr>
              <a:lnSpc>
                <a:spcPct val="80000"/>
              </a:lnSpc>
              <a:spcBef>
                <a:spcPts val="600"/>
              </a:spcBef>
              <a:spcAft>
                <a:spcPts val="600"/>
              </a:spcAft>
              <a:buFont typeface="Wingdings" pitchFamily="2" charset="2"/>
              <a:buNone/>
              <a:defRPr/>
            </a:pPr>
            <a:endParaRPr lang="en-US" b="1" dirty="0" smtClean="0">
              <a:solidFill>
                <a:srgbClr val="FF0000"/>
              </a:solidFill>
            </a:endParaRPr>
          </a:p>
          <a:p>
            <a:pPr>
              <a:lnSpc>
                <a:spcPct val="80000"/>
              </a:lnSpc>
              <a:spcBef>
                <a:spcPts val="600"/>
              </a:spcBef>
              <a:spcAft>
                <a:spcPts val="600"/>
              </a:spcAft>
              <a:buFont typeface="Wingdings" pitchFamily="2" charset="2"/>
              <a:buNone/>
              <a:defRPr/>
            </a:pPr>
            <a:endParaRPr lang="en-US" dirty="0"/>
          </a:p>
        </p:txBody>
      </p:sp>
      <p:sp>
        <p:nvSpPr>
          <p:cNvPr id="9" name="Rectangle 8"/>
          <p:cNvSpPr/>
          <p:nvPr/>
        </p:nvSpPr>
        <p:spPr>
          <a:xfrm>
            <a:off x="428596" y="1142984"/>
            <a:ext cx="7715304" cy="4487382"/>
          </a:xfrm>
          <a:prstGeom prst="rect">
            <a:avLst/>
          </a:prstGeom>
        </p:spPr>
        <p:txBody>
          <a:bodyPr wrap="square">
            <a:spAutoFit/>
          </a:bodyPr>
          <a:lstStyle/>
          <a:p>
            <a:pPr>
              <a:lnSpc>
                <a:spcPct val="80000"/>
              </a:lnSpc>
              <a:spcBef>
                <a:spcPts val="600"/>
              </a:spcBef>
              <a:spcAft>
                <a:spcPts val="600"/>
              </a:spcAft>
              <a:buFont typeface="Wingdings" pitchFamily="2" charset="2"/>
              <a:buNone/>
              <a:defRPr/>
            </a:pPr>
            <a:r>
              <a:rPr lang="en-GB" sz="2400" dirty="0" smtClean="0">
                <a:solidFill>
                  <a:schemeClr val="bg1">
                    <a:lumMod val="50000"/>
                  </a:schemeClr>
                </a:solidFill>
                <a:effectLst>
                  <a:outerShdw blurRad="38100" dist="38100" dir="2700000" algn="tl">
                    <a:srgbClr val="000000">
                      <a:alpha val="43137"/>
                    </a:srgbClr>
                  </a:outerShdw>
                </a:effectLst>
                <a:latin typeface="Cambria" pitchFamily="18" charset="0"/>
              </a:rPr>
              <a:t>All </a:t>
            </a:r>
            <a:r>
              <a:rPr lang="en-GB" sz="2400" dirty="0" smtClean="0">
                <a:solidFill>
                  <a:schemeClr val="bg1">
                    <a:lumMod val="50000"/>
                  </a:schemeClr>
                </a:solidFill>
                <a:effectLst>
                  <a:outerShdw blurRad="38100" dist="38100" dir="2700000" algn="tl">
                    <a:srgbClr val="000000">
                      <a:alpha val="43137"/>
                    </a:srgbClr>
                  </a:outerShdw>
                </a:effectLst>
                <a:latin typeface="Cambria" pitchFamily="18" charset="0"/>
              </a:rPr>
              <a:t>costs must be expressed in EURO (€)</a:t>
            </a:r>
            <a:endParaRPr lang="en-US" sz="2400" dirty="0" smtClean="0">
              <a:solidFill>
                <a:schemeClr val="bg1">
                  <a:lumMod val="50000"/>
                </a:schemeClr>
              </a:solidFill>
              <a:effectLst>
                <a:outerShdw blurRad="38100" dist="38100" dir="2700000" algn="tl">
                  <a:srgbClr val="000000">
                    <a:alpha val="43137"/>
                  </a:srgbClr>
                </a:outerShdw>
              </a:effectLst>
              <a:latin typeface="Cambria" pitchFamily="18" charset="0"/>
            </a:endParaRPr>
          </a:p>
          <a:p>
            <a:pPr>
              <a:lnSpc>
                <a:spcPct val="80000"/>
              </a:lnSpc>
              <a:spcBef>
                <a:spcPts val="600"/>
              </a:spcBef>
              <a:spcAft>
                <a:spcPts val="600"/>
              </a:spcAft>
              <a:buFont typeface="Wingdings" pitchFamily="2" charset="2"/>
              <a:buChar char="ü"/>
              <a:defRPr/>
            </a:pPr>
            <a:r>
              <a:rPr lang="en-GB" sz="2400" dirty="0" smtClean="0">
                <a:solidFill>
                  <a:schemeClr val="bg1">
                    <a:lumMod val="50000"/>
                  </a:schemeClr>
                </a:solidFill>
                <a:effectLst>
                  <a:outerShdw blurRad="38100" dist="38100" dir="2700000" algn="tl">
                    <a:srgbClr val="000000">
                      <a:alpha val="43137"/>
                    </a:srgbClr>
                  </a:outerShdw>
                </a:effectLst>
                <a:latin typeface="Cambria" pitchFamily="18" charset="0"/>
              </a:rPr>
              <a:t>  Eligible direct costs – must comply with Art. 14 of GC </a:t>
            </a:r>
          </a:p>
          <a:p>
            <a:pPr>
              <a:lnSpc>
                <a:spcPct val="80000"/>
              </a:lnSpc>
              <a:spcBef>
                <a:spcPts val="600"/>
              </a:spcBef>
              <a:spcAft>
                <a:spcPts val="600"/>
              </a:spcAft>
              <a:buFont typeface="Wingdings" pitchFamily="2" charset="2"/>
              <a:buChar char="ü"/>
              <a:defRPr/>
            </a:pPr>
            <a:r>
              <a:rPr lang="en-GB" sz="2400" dirty="0" smtClean="0">
                <a:solidFill>
                  <a:schemeClr val="bg1">
                    <a:lumMod val="50000"/>
                  </a:schemeClr>
                </a:solidFill>
                <a:effectLst>
                  <a:outerShdw blurRad="38100" dist="38100" dir="2700000" algn="tl">
                    <a:srgbClr val="000000">
                      <a:alpha val="43137"/>
                    </a:srgbClr>
                  </a:outerShdw>
                </a:effectLst>
                <a:latin typeface="Cambria" pitchFamily="18" charset="0"/>
              </a:rPr>
              <a:t>  Contingency reserve (max 5%, and subject to CA’s prior approval)</a:t>
            </a:r>
          </a:p>
          <a:p>
            <a:pPr>
              <a:lnSpc>
                <a:spcPct val="80000"/>
              </a:lnSpc>
              <a:spcBef>
                <a:spcPts val="600"/>
              </a:spcBef>
              <a:spcAft>
                <a:spcPts val="600"/>
              </a:spcAft>
              <a:buFont typeface="Wingdings" pitchFamily="2" charset="2"/>
              <a:buChar char="ü"/>
              <a:defRPr/>
            </a:pPr>
            <a:r>
              <a:rPr lang="en-GB" sz="2400" dirty="0" smtClean="0">
                <a:solidFill>
                  <a:schemeClr val="bg1">
                    <a:lumMod val="50000"/>
                  </a:schemeClr>
                </a:solidFill>
                <a:effectLst>
                  <a:outerShdw blurRad="38100" dist="38100" dir="2700000" algn="tl">
                    <a:srgbClr val="000000">
                      <a:alpha val="43137"/>
                    </a:srgbClr>
                  </a:outerShdw>
                </a:effectLst>
                <a:latin typeface="Cambria" pitchFamily="18" charset="0"/>
              </a:rPr>
              <a:t> Eligible indirect costs (administrative costs max 7%)</a:t>
            </a:r>
          </a:p>
          <a:p>
            <a:pPr>
              <a:lnSpc>
                <a:spcPct val="80000"/>
              </a:lnSpc>
              <a:spcBef>
                <a:spcPts val="600"/>
              </a:spcBef>
              <a:spcAft>
                <a:spcPts val="600"/>
              </a:spcAft>
              <a:buFont typeface="Wingdings" pitchFamily="2" charset="2"/>
              <a:buChar char="ü"/>
              <a:defRPr/>
            </a:pPr>
            <a:r>
              <a:rPr lang="en-GB" sz="2400" dirty="0" smtClean="0">
                <a:solidFill>
                  <a:schemeClr val="bg1">
                    <a:lumMod val="50000"/>
                  </a:schemeClr>
                </a:solidFill>
                <a:effectLst>
                  <a:outerShdw blurRad="38100" dist="38100" dir="2700000" algn="tl">
                    <a:srgbClr val="000000">
                      <a:alpha val="43137"/>
                    </a:srgbClr>
                  </a:outerShdw>
                </a:effectLst>
                <a:latin typeface="Cambria" pitchFamily="18" charset="0"/>
              </a:rPr>
              <a:t> The applicant should provide a </a:t>
            </a:r>
            <a:r>
              <a:rPr lang="en-GB" sz="2400" u="sng" dirty="0" smtClean="0">
                <a:solidFill>
                  <a:schemeClr val="bg1">
                    <a:lumMod val="50000"/>
                  </a:schemeClr>
                </a:solidFill>
                <a:effectLst>
                  <a:outerShdw blurRad="38100" dist="38100" dir="2700000" algn="tl">
                    <a:srgbClr val="000000">
                      <a:alpha val="43137"/>
                    </a:srgbClr>
                  </a:outerShdw>
                </a:effectLst>
                <a:latin typeface="Cambria" pitchFamily="18" charset="0"/>
              </a:rPr>
              <a:t>realistic and cost-effective budget</a:t>
            </a:r>
          </a:p>
          <a:p>
            <a:pPr>
              <a:lnSpc>
                <a:spcPct val="80000"/>
              </a:lnSpc>
              <a:spcBef>
                <a:spcPts val="600"/>
              </a:spcBef>
              <a:spcAft>
                <a:spcPts val="600"/>
              </a:spcAft>
              <a:buFont typeface="Wingdings" pitchFamily="2" charset="2"/>
              <a:buChar char="ü"/>
              <a:defRPr/>
            </a:pPr>
            <a:endParaRPr lang="en-GB" sz="2400" dirty="0" smtClean="0">
              <a:solidFill>
                <a:schemeClr val="bg1">
                  <a:lumMod val="50000"/>
                </a:schemeClr>
              </a:solidFill>
              <a:effectLst>
                <a:outerShdw blurRad="38100" dist="38100" dir="2700000" algn="tl">
                  <a:srgbClr val="000000">
                    <a:alpha val="43137"/>
                  </a:srgbClr>
                </a:outerShdw>
              </a:effectLst>
              <a:latin typeface="Cambria" pitchFamily="18" charset="0"/>
            </a:endParaRPr>
          </a:p>
          <a:p>
            <a:pPr>
              <a:spcBef>
                <a:spcPts val="600"/>
              </a:spcBef>
              <a:spcAft>
                <a:spcPts val="600"/>
              </a:spcAft>
              <a:buNone/>
              <a:defRPr/>
            </a:pPr>
            <a:r>
              <a:rPr lang="en-GB" sz="2400" i="1" dirty="0" smtClean="0">
                <a:solidFill>
                  <a:schemeClr val="bg1">
                    <a:lumMod val="50000"/>
                  </a:schemeClr>
                </a:solidFill>
                <a:effectLst>
                  <a:outerShdw blurRad="38100" dist="38100" dir="2700000" algn="tl">
                    <a:srgbClr val="000000">
                      <a:alpha val="43137"/>
                    </a:srgbClr>
                  </a:outerShdw>
                </a:effectLst>
                <a:latin typeface="Cambria" pitchFamily="18" charset="0"/>
              </a:rPr>
              <a:t>    </a:t>
            </a:r>
            <a:r>
              <a:rPr lang="en-GB" sz="2400" b="1" u="sng" dirty="0" smtClean="0">
                <a:solidFill>
                  <a:schemeClr val="bg1">
                    <a:lumMod val="50000"/>
                  </a:schemeClr>
                </a:solidFill>
                <a:effectLst>
                  <a:outerShdw blurRad="38100" dist="38100" dir="2700000" algn="tl">
                    <a:srgbClr val="000000">
                      <a:alpha val="43137"/>
                    </a:srgbClr>
                  </a:outerShdw>
                </a:effectLst>
                <a:latin typeface="Cambria" pitchFamily="18" charset="0"/>
              </a:rPr>
              <a:t>Note: </a:t>
            </a:r>
            <a:r>
              <a:rPr lang="en-GB" sz="2400" i="1" dirty="0" smtClean="0">
                <a:solidFill>
                  <a:schemeClr val="bg1">
                    <a:lumMod val="50000"/>
                  </a:schemeClr>
                </a:solidFill>
                <a:effectLst>
                  <a:outerShdw blurRad="38100" dist="38100" dir="2700000" algn="tl">
                    <a:srgbClr val="000000">
                      <a:alpha val="43137"/>
                    </a:srgbClr>
                  </a:outerShdw>
                </a:effectLst>
                <a:latin typeface="Cambria" pitchFamily="18" charset="0"/>
              </a:rPr>
              <a:t>Simplified  Cost Option may be used for </a:t>
            </a:r>
            <a:r>
              <a:rPr lang="en-GB" sz="2400" b="1" dirty="0" smtClean="0">
                <a:solidFill>
                  <a:schemeClr val="bg1">
                    <a:lumMod val="50000"/>
                  </a:schemeClr>
                </a:solidFill>
                <a:latin typeface="Cambria" pitchFamily="18" charset="0"/>
              </a:rPr>
              <a:t>1.3 Per diems, 2.2. Local transportation and 4.0 Local Office</a:t>
            </a:r>
            <a:r>
              <a:rPr lang="en-GB" sz="2400" i="1" dirty="0" smtClean="0">
                <a:solidFill>
                  <a:schemeClr val="bg1">
                    <a:lumMod val="50000"/>
                  </a:schemeClr>
                </a:solidFill>
                <a:effectLst>
                  <a:outerShdw blurRad="38100" dist="38100" dir="2700000" algn="tl">
                    <a:srgbClr val="000000">
                      <a:alpha val="43137"/>
                    </a:srgbClr>
                  </a:outerShdw>
                </a:effectLst>
                <a:latin typeface="Cambria" pitchFamily="18" charset="0"/>
              </a:rPr>
              <a:t> – Refer to Annex K for instructions</a:t>
            </a: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0" name="Picture 6" descr="Image result for objective"/>
          <p:cNvPicPr>
            <a:picLocks noChangeAspect="1" noChangeArrowheads="1"/>
          </p:cNvPicPr>
          <p:nvPr/>
        </p:nvPicPr>
        <p:blipFill>
          <a:blip r:embed="rId3"/>
          <a:srcRect/>
          <a:stretch>
            <a:fillRect/>
          </a:stretch>
        </p:blipFill>
        <p:spPr bwMode="auto">
          <a:xfrm>
            <a:off x="214282" y="4500570"/>
            <a:ext cx="2762250" cy="2114550"/>
          </a:xfrm>
          <a:prstGeom prst="rect">
            <a:avLst/>
          </a:prstGeom>
          <a:noFill/>
        </p:spPr>
      </p:pic>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4"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12" name="Rectangle 11"/>
          <p:cNvSpPr/>
          <p:nvPr/>
        </p:nvSpPr>
        <p:spPr>
          <a:xfrm>
            <a:off x="928662" y="1928802"/>
            <a:ext cx="7215238" cy="2634567"/>
          </a:xfrm>
          <a:prstGeom prst="rect">
            <a:avLst/>
          </a:prstGeom>
        </p:spPr>
        <p:txBody>
          <a:bodyPr wrap="square">
            <a:spAutoFit/>
          </a:bodyPr>
          <a:lstStyle/>
          <a:p>
            <a:pPr algn="ctr" eaLnBrk="1" hangingPunct="1">
              <a:lnSpc>
                <a:spcPct val="90000"/>
              </a:lnSpc>
              <a:buFont typeface="Wingdings" pitchFamily="2" charset="2"/>
              <a:buNone/>
              <a:defRPr/>
            </a:pPr>
            <a:r>
              <a:rPr lang="en-GB" sz="2800" b="1" dirty="0" smtClean="0">
                <a:solidFill>
                  <a:srgbClr val="00CC00"/>
                </a:solidFill>
                <a:latin typeface="Cambria" pitchFamily="18" charset="0"/>
              </a:rPr>
              <a:t>Global Objective of the CBC Programme :</a:t>
            </a:r>
          </a:p>
          <a:p>
            <a:pPr algn="just">
              <a:defRPr/>
            </a:pPr>
            <a:endParaRPr lang="en-GB" sz="2800" dirty="0" smtClean="0">
              <a:latin typeface="Cambria" pitchFamily="18" charset="0"/>
            </a:endParaRPr>
          </a:p>
          <a:p>
            <a:pPr algn="ctr">
              <a:buNone/>
              <a:defRPr/>
            </a:pPr>
            <a:r>
              <a:rPr lang="en-GB" sz="2800" dirty="0" smtClean="0">
                <a:solidFill>
                  <a:srgbClr val="29771F"/>
                </a:solidFill>
                <a:latin typeface="Cambria" pitchFamily="18" charset="0"/>
              </a:rPr>
              <a:t>To foster socio economic development and strengthen neighbourly relations through encouraging cooperation among people, communities and institutions </a:t>
            </a:r>
            <a:endParaRPr lang="en-GB" sz="2800" dirty="0">
              <a:solidFill>
                <a:srgbClr val="29771F"/>
              </a:solidFill>
              <a:latin typeface="Cambria" pitchFamily="18" charset="0"/>
            </a:endParaRPr>
          </a:p>
        </p:txBody>
      </p:sp>
      <p:sp>
        <p:nvSpPr>
          <p:cNvPr id="77828" name="AutoShape 4" descr="Image result for objecti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6323" name="Title 1"/>
          <p:cNvSpPr>
            <a:spLocks noGrp="1"/>
          </p:cNvSpPr>
          <p:nvPr>
            <p:ph type="ctrTitle"/>
          </p:nvPr>
        </p:nvSpPr>
        <p:spPr/>
        <p:txBody>
          <a:bodyPr rtlCol="0">
            <a:normAutofit/>
          </a:bodyPr>
          <a:lstStyle/>
          <a:p>
            <a:pPr eaLnBrk="1" fontAlgn="auto" hangingPunct="1">
              <a:spcAft>
                <a:spcPts val="0"/>
              </a:spcAft>
              <a:defRPr/>
            </a:pPr>
            <a:r>
              <a:rPr lang="en-US" altLang="en-US" sz="4000" b="1"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Cambria" pitchFamily="18" charset="0"/>
              </a:rPr>
              <a:t>VISIBILITY</a:t>
            </a:r>
          </a:p>
        </p:txBody>
      </p:sp>
      <p:pic>
        <p:nvPicPr>
          <p:cNvPr id="45059" name="Picture 3" descr="jaune"/>
          <p:cNvPicPr>
            <a:picLocks noChangeAspect="1" noChangeArrowheads="1"/>
          </p:cNvPicPr>
          <p:nvPr/>
        </p:nvPicPr>
        <p:blipFill>
          <a:blip r:embed="rId2" cstate="print"/>
          <a:srcRect/>
          <a:stretch>
            <a:fillRect/>
          </a:stretch>
        </p:blipFill>
        <p:spPr bwMode="auto">
          <a:xfrm>
            <a:off x="4357688" y="6000750"/>
            <a:ext cx="669925" cy="450850"/>
          </a:xfrm>
          <a:prstGeom prst="rect">
            <a:avLst/>
          </a:prstGeom>
          <a:noFill/>
          <a:ln w="9525">
            <a:noFill/>
            <a:miter lim="800000"/>
            <a:headEnd/>
            <a:tailEnd/>
          </a:ln>
        </p:spPr>
      </p:pic>
      <p:sp>
        <p:nvSpPr>
          <p:cNvPr id="45060" name="TextBox 5"/>
          <p:cNvSpPr txBox="1">
            <a:spLocks noChangeArrowheads="1"/>
          </p:cNvSpPr>
          <p:nvPr/>
        </p:nvSpPr>
        <p:spPr bwMode="auto">
          <a:xfrm>
            <a:off x="0" y="6497638"/>
            <a:ext cx="9144000" cy="276225"/>
          </a:xfrm>
          <a:prstGeom prst="rect">
            <a:avLst/>
          </a:prstGeom>
          <a:noFill/>
          <a:ln w="9525">
            <a:noFill/>
            <a:miter lim="800000"/>
            <a:headEnd/>
            <a:tailEnd/>
          </a:ln>
        </p:spPr>
        <p:txBody>
          <a:bodyPr>
            <a:spAutoFit/>
          </a:bodyPr>
          <a:lstStyle/>
          <a:p>
            <a:pPr algn="ctr"/>
            <a:r>
              <a:rPr lang="en-US" altLang="en-US" sz="1200">
                <a:latin typeface="Lucida Sans Unicode" pitchFamily="34" charset="0"/>
              </a:rPr>
              <a:t>This programme is funded by EU</a:t>
            </a:r>
          </a:p>
        </p:txBody>
      </p:sp>
      <p:pic>
        <p:nvPicPr>
          <p:cNvPr id="45061" name="Picture 4" descr="stars.png"/>
          <p:cNvPicPr>
            <a:picLocks noChangeAspect="1"/>
          </p:cNvPicPr>
          <p:nvPr/>
        </p:nvPicPr>
        <p:blipFill>
          <a:blip r:embed="rId3" cstate="print"/>
          <a:srcRect/>
          <a:stretch>
            <a:fillRect/>
          </a:stretch>
        </p:blipFill>
        <p:spPr bwMode="auto">
          <a:xfrm>
            <a:off x="2071670" y="285752"/>
            <a:ext cx="4786346" cy="4786347"/>
          </a:xfrm>
          <a:prstGeom prst="rect">
            <a:avLst/>
          </a:prstGeom>
          <a:noFill/>
          <a:ln w="9525">
            <a:noFill/>
            <a:miter lim="800000"/>
            <a:headEnd/>
            <a:tailEnd/>
          </a:ln>
        </p:spPr>
      </p:pic>
      <p:sp>
        <p:nvSpPr>
          <p:cNvPr id="6" name="Rectangle 5"/>
          <p:cNvSpPr/>
          <p:nvPr/>
        </p:nvSpPr>
        <p:spPr>
          <a:xfrm>
            <a:off x="142844" y="4857760"/>
            <a:ext cx="9001156" cy="1200329"/>
          </a:xfrm>
          <a:prstGeom prst="rect">
            <a:avLst/>
          </a:prstGeom>
        </p:spPr>
        <p:txBody>
          <a:bodyPr wrap="square">
            <a:spAutoFit/>
          </a:bodyPr>
          <a:lstStyle/>
          <a:p>
            <a:pPr>
              <a:spcBef>
                <a:spcPts val="600"/>
              </a:spcBef>
              <a:spcAft>
                <a:spcPts val="600"/>
              </a:spcAft>
              <a:defRPr/>
            </a:pPr>
            <a:r>
              <a:rPr lang="en-GB" sz="2400" dirty="0" smtClean="0">
                <a:solidFill>
                  <a:schemeClr val="bg1"/>
                </a:solidFill>
                <a:effectLst>
                  <a:outerShdw blurRad="38100" dist="38100" dir="2700000" algn="tl">
                    <a:srgbClr val="000000">
                      <a:alpha val="43137"/>
                    </a:srgbClr>
                  </a:outerShdw>
                </a:effectLst>
                <a:latin typeface="Cambria" pitchFamily="18" charset="0"/>
              </a:rPr>
              <a:t>Applicants are requested to include in their Full Applications and Budget (minimum  recommended 2%) their planned measures to guarantee the visibility of the activities implemented</a:t>
            </a:r>
          </a:p>
        </p:txBody>
      </p:sp>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stairs"/>
          <p:cNvPicPr>
            <a:picLocks noChangeAspect="1" noChangeArrowheads="1"/>
          </p:cNvPicPr>
          <p:nvPr/>
        </p:nvPicPr>
        <p:blipFill>
          <a:blip r:embed="rId3"/>
          <a:srcRect/>
          <a:stretch>
            <a:fillRect/>
          </a:stretch>
        </p:blipFill>
        <p:spPr bwMode="auto">
          <a:xfrm>
            <a:off x="1" y="0"/>
            <a:ext cx="9144000" cy="6858000"/>
          </a:xfrm>
          <a:prstGeom prst="rect">
            <a:avLst/>
          </a:prstGeom>
          <a:noFill/>
        </p:spPr>
      </p:pic>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4"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2286000" y="3105835"/>
            <a:ext cx="4572000" cy="646331"/>
          </a:xfrm>
          <a:prstGeom prst="rect">
            <a:avLst/>
          </a:prstGeom>
        </p:spPr>
        <p:txBody>
          <a:bodyPr>
            <a:spAutoFit/>
          </a:body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US" dirty="0"/>
          </a:p>
        </p:txBody>
      </p:sp>
      <p:sp>
        <p:nvSpPr>
          <p:cNvPr id="9" name="Rectangle 8"/>
          <p:cNvSpPr/>
          <p:nvPr/>
        </p:nvSpPr>
        <p:spPr>
          <a:xfrm>
            <a:off x="0" y="357166"/>
            <a:ext cx="9144000" cy="1938992"/>
          </a:xfrm>
          <a:prstGeom prst="rect">
            <a:avLst/>
          </a:prstGeom>
        </p:spPr>
        <p:txBody>
          <a:bodyPr wrap="square">
            <a:spAutoFit/>
          </a:bodyPr>
          <a:lstStyle/>
          <a:p>
            <a:pPr>
              <a:buFont typeface="Wingdings" pitchFamily="2" charset="2"/>
              <a:buNone/>
              <a:defRPr/>
            </a:pPr>
            <a:r>
              <a:rPr lang="en-GB" sz="2400" b="1" dirty="0" smtClean="0">
                <a:effectLst>
                  <a:outerShdw blurRad="38100" dist="38100" dir="2700000" algn="tl">
                    <a:srgbClr val="000000">
                      <a:alpha val="43137"/>
                    </a:srgbClr>
                  </a:outerShdw>
                </a:effectLst>
                <a:latin typeface="Cambria" pitchFamily="18" charset="0"/>
              </a:rPr>
              <a:t>Restricted Call for Proposals</a:t>
            </a:r>
          </a:p>
          <a:p>
            <a:pPr>
              <a:buFont typeface="Wingdings" pitchFamily="2" charset="2"/>
              <a:buNone/>
              <a:defRPr/>
            </a:pPr>
            <a:r>
              <a:rPr lang="en-GB" sz="2400" b="1" dirty="0" smtClean="0">
                <a:effectLst>
                  <a:outerShdw blurRad="38100" dist="38100" dir="2700000" algn="tl">
                    <a:srgbClr val="000000">
                      <a:alpha val="43137"/>
                    </a:srgbClr>
                  </a:outerShdw>
                </a:effectLst>
                <a:latin typeface="Cambria" pitchFamily="18" charset="0"/>
              </a:rPr>
              <a:t>(</a:t>
            </a:r>
            <a:r>
              <a:rPr lang="en-GB" sz="2400" b="1" u="sng" dirty="0" smtClean="0">
                <a:effectLst>
                  <a:outerShdw blurRad="38100" dist="38100" dir="2700000" algn="tl">
                    <a:srgbClr val="000000">
                      <a:alpha val="43137"/>
                    </a:srgbClr>
                  </a:outerShdw>
                </a:effectLst>
                <a:latin typeface="Cambria" pitchFamily="18" charset="0"/>
              </a:rPr>
              <a:t>on-line submission via </a:t>
            </a:r>
            <a:endParaRPr lang="en-GB" sz="2400" b="1" u="sng" dirty="0" smtClean="0">
              <a:effectLst>
                <a:outerShdw blurRad="38100" dist="38100" dir="2700000" algn="tl">
                  <a:srgbClr val="000000">
                    <a:alpha val="43137"/>
                  </a:srgbClr>
                </a:outerShdw>
              </a:effectLst>
              <a:latin typeface="Cambria" pitchFamily="18" charset="0"/>
            </a:endParaRPr>
          </a:p>
          <a:p>
            <a:pPr>
              <a:buFont typeface="Wingdings" pitchFamily="2" charset="2"/>
              <a:buNone/>
              <a:defRPr/>
            </a:pPr>
            <a:r>
              <a:rPr lang="en-GB" sz="2400" b="1" u="sng" dirty="0" smtClean="0">
                <a:effectLst>
                  <a:outerShdw blurRad="38100" dist="38100" dir="2700000" algn="tl">
                    <a:srgbClr val="000000">
                      <a:alpha val="43137"/>
                    </a:srgbClr>
                  </a:outerShdw>
                </a:effectLst>
                <a:latin typeface="Cambria" pitchFamily="18" charset="0"/>
              </a:rPr>
              <a:t>PROSPECT</a:t>
            </a:r>
            <a:r>
              <a:rPr lang="en-GB" sz="2400" b="1" dirty="0" smtClean="0">
                <a:effectLst>
                  <a:outerShdw blurRad="38100" dist="38100" dir="2700000" algn="tl">
                    <a:srgbClr val="000000">
                      <a:alpha val="43137"/>
                    </a:srgbClr>
                  </a:outerShdw>
                </a:effectLst>
                <a:latin typeface="Cambria" pitchFamily="18" charset="0"/>
              </a:rPr>
              <a:t>):</a:t>
            </a:r>
          </a:p>
          <a:p>
            <a:pPr>
              <a:buFont typeface="Wingdings" pitchFamily="2" charset="2"/>
              <a:buNone/>
              <a:defRPr/>
            </a:pPr>
            <a:r>
              <a:rPr lang="en-GB" sz="2400" b="1" dirty="0" smtClean="0">
                <a:effectLst>
                  <a:outerShdw blurRad="38100" dist="38100" dir="2700000" algn="tl">
                    <a:srgbClr val="000000">
                      <a:alpha val="43137"/>
                    </a:srgbClr>
                  </a:outerShdw>
                </a:effectLst>
                <a:latin typeface="Cambria" pitchFamily="18" charset="0"/>
              </a:rPr>
              <a:t>	</a:t>
            </a:r>
          </a:p>
          <a:p>
            <a:pPr>
              <a:buFont typeface="Wingdings" pitchFamily="2" charset="2"/>
              <a:buNone/>
              <a:defRPr/>
            </a:pPr>
            <a:endParaRPr lang="en-GB" sz="2400" b="1" dirty="0" smtClean="0">
              <a:effectLst>
                <a:outerShdw blurRad="38100" dist="38100" dir="2700000" algn="tl">
                  <a:srgbClr val="000000">
                    <a:alpha val="43137"/>
                  </a:srgbClr>
                </a:outerShdw>
              </a:effectLst>
              <a:latin typeface="Cambria" pitchFamily="18" charset="0"/>
            </a:endParaRPr>
          </a:p>
        </p:txBody>
      </p:sp>
      <p:sp>
        <p:nvSpPr>
          <p:cNvPr id="12" name="TextBox 11"/>
          <p:cNvSpPr txBox="1"/>
          <p:nvPr/>
        </p:nvSpPr>
        <p:spPr>
          <a:xfrm>
            <a:off x="3357554" y="5000636"/>
            <a:ext cx="5500726" cy="954107"/>
          </a:xfrm>
          <a:prstGeom prst="rect">
            <a:avLst/>
          </a:prstGeom>
          <a:noFill/>
        </p:spPr>
        <p:txBody>
          <a:bodyPr wrap="square" rtlCol="0">
            <a:spAutoFit/>
          </a:bodyPr>
          <a:lstStyle/>
          <a:p>
            <a:pPr>
              <a:defRPr/>
            </a:pPr>
            <a:r>
              <a:rPr lang="en-GB" sz="2800" b="1" dirty="0" smtClean="0">
                <a:effectLst>
                  <a:outerShdw blurRad="38100" dist="38100" dir="2700000" algn="tl">
                    <a:srgbClr val="000000">
                      <a:alpha val="43137"/>
                    </a:srgbClr>
                  </a:outerShdw>
                </a:effectLst>
                <a:latin typeface="Cambria" pitchFamily="18" charset="0"/>
              </a:rPr>
              <a:t>Step 1: </a:t>
            </a:r>
            <a:r>
              <a:rPr lang="en-GB" sz="2800" b="1" dirty="0" smtClean="0">
                <a:effectLst>
                  <a:outerShdw blurRad="38100" dist="38100" dir="2700000" algn="tl">
                    <a:srgbClr val="000000">
                      <a:alpha val="43137"/>
                    </a:srgbClr>
                  </a:outerShdw>
                </a:effectLst>
                <a:latin typeface="Cambria" pitchFamily="18" charset="0"/>
              </a:rPr>
              <a:t> </a:t>
            </a:r>
            <a:r>
              <a:rPr lang="en-GB" sz="2800" b="1" dirty="0" smtClean="0">
                <a:solidFill>
                  <a:srgbClr val="FF0000"/>
                </a:solidFill>
                <a:effectLst>
                  <a:outerShdw blurRad="38100" dist="38100" dir="2700000" algn="tl">
                    <a:srgbClr val="000000">
                      <a:alpha val="43137"/>
                    </a:srgbClr>
                  </a:outerShdw>
                </a:effectLst>
                <a:latin typeface="Cambria" pitchFamily="18" charset="0"/>
              </a:rPr>
              <a:t>Submission </a:t>
            </a:r>
            <a:r>
              <a:rPr lang="en-GB" sz="2800" b="1" dirty="0" smtClean="0">
                <a:solidFill>
                  <a:srgbClr val="FF0000"/>
                </a:solidFill>
                <a:effectLst>
                  <a:outerShdw blurRad="38100" dist="38100" dir="2700000" algn="tl">
                    <a:srgbClr val="000000">
                      <a:alpha val="43137"/>
                    </a:srgbClr>
                  </a:outerShdw>
                </a:effectLst>
                <a:latin typeface="Cambria" pitchFamily="18" charset="0"/>
              </a:rPr>
              <a:t>of Concept Notes only</a:t>
            </a:r>
          </a:p>
        </p:txBody>
      </p:sp>
      <p:sp>
        <p:nvSpPr>
          <p:cNvPr id="13" name="TextBox 12"/>
          <p:cNvSpPr txBox="1"/>
          <p:nvPr/>
        </p:nvSpPr>
        <p:spPr>
          <a:xfrm>
            <a:off x="3571836" y="2428868"/>
            <a:ext cx="5572164" cy="1384995"/>
          </a:xfrm>
          <a:prstGeom prst="rect">
            <a:avLst/>
          </a:prstGeom>
          <a:noFill/>
        </p:spPr>
        <p:txBody>
          <a:bodyPr wrap="square" rtlCol="0">
            <a:spAutoFit/>
          </a:bodyPr>
          <a:lstStyle/>
          <a:p>
            <a:pPr>
              <a:defRPr/>
            </a:pPr>
            <a:r>
              <a:rPr lang="en-GB" sz="2800" b="1" dirty="0" smtClean="0">
                <a:latin typeface="Cambria" pitchFamily="18" charset="0"/>
              </a:rPr>
              <a:t>Step 2: </a:t>
            </a:r>
            <a:r>
              <a:rPr lang="en-GB" sz="2800" b="1" dirty="0" smtClean="0">
                <a:latin typeface="Cambria" pitchFamily="18" charset="0"/>
              </a:rPr>
              <a:t> </a:t>
            </a:r>
            <a:r>
              <a:rPr lang="en-GB" sz="2800" b="1" dirty="0" smtClean="0">
                <a:solidFill>
                  <a:srgbClr val="FF0000"/>
                </a:solidFill>
                <a:latin typeface="Cambria" pitchFamily="18" charset="0"/>
              </a:rPr>
              <a:t>Only </a:t>
            </a:r>
            <a:r>
              <a:rPr lang="en-GB" sz="2800" b="1" dirty="0" smtClean="0">
                <a:solidFill>
                  <a:srgbClr val="FF0000"/>
                </a:solidFill>
                <a:latin typeface="Cambria" pitchFamily="18" charset="0"/>
              </a:rPr>
              <a:t>pre-selected applicants submit Full Application</a:t>
            </a:r>
            <a:endParaRPr lang="en-GB" sz="2800" dirty="0" smtClean="0">
              <a:solidFill>
                <a:srgbClr val="FF0000"/>
              </a:solidFill>
              <a:latin typeface="Cambria" pitchFamily="18" charset="0"/>
            </a:endParaRPr>
          </a:p>
        </p:txBody>
      </p:sp>
      <p:pic>
        <p:nvPicPr>
          <p:cNvPr id="11268" name="Picture 4" descr="Image result for arrow"/>
          <p:cNvPicPr>
            <a:picLocks noChangeAspect="1" noChangeArrowheads="1"/>
          </p:cNvPicPr>
          <p:nvPr/>
        </p:nvPicPr>
        <p:blipFill>
          <a:blip r:embed="rId5" cstate="print"/>
          <a:srcRect/>
          <a:stretch>
            <a:fillRect/>
          </a:stretch>
        </p:blipFill>
        <p:spPr bwMode="auto">
          <a:xfrm rot="16200000">
            <a:off x="5423910" y="3791536"/>
            <a:ext cx="1643073" cy="918001"/>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3"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785786" y="3643314"/>
            <a:ext cx="7215238" cy="1200329"/>
          </a:xfrm>
          <a:prstGeom prst="rect">
            <a:avLst/>
          </a:prstGeom>
        </p:spPr>
        <p:txBody>
          <a:bodyPr wrap="square">
            <a:spAutoFit/>
          </a:bodyPr>
          <a:lstStyle/>
          <a:p>
            <a:r>
              <a:rPr lang="en-GB" sz="2400" b="1" dirty="0" smtClean="0">
                <a:latin typeface="Cambria" pitchFamily="18" charset="0"/>
              </a:rPr>
              <a:t>To </a:t>
            </a:r>
            <a:r>
              <a:rPr lang="en-GB" sz="2400" b="1" dirty="0" smtClean="0">
                <a:latin typeface="Cambria" pitchFamily="18" charset="0"/>
              </a:rPr>
              <a:t>apply to this call for proposals organisations must register in PADOR and submit their application in PROSPECT </a:t>
            </a:r>
            <a:endParaRPr lang="en-US" sz="2400" dirty="0">
              <a:latin typeface="Cambria" pitchFamily="18" charset="0"/>
            </a:endParaRPr>
          </a:p>
        </p:txBody>
      </p:sp>
      <p:sp>
        <p:nvSpPr>
          <p:cNvPr id="33794" name="AutoShape 2" descr="Image result for IMPORT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Image result for IMPORT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Image result for IMPORT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800" name="Picture 8" descr="Image result for IMPORTANT"/>
          <p:cNvPicPr>
            <a:picLocks noChangeAspect="1" noChangeArrowheads="1"/>
          </p:cNvPicPr>
          <p:nvPr/>
        </p:nvPicPr>
        <p:blipFill>
          <a:blip r:embed="rId4" cstate="print"/>
          <a:srcRect/>
          <a:stretch>
            <a:fillRect/>
          </a:stretch>
        </p:blipFill>
        <p:spPr bwMode="auto">
          <a:xfrm>
            <a:off x="0" y="500042"/>
            <a:ext cx="2657926" cy="2214578"/>
          </a:xfrm>
          <a:prstGeom prst="rect">
            <a:avLst/>
          </a:prstGeom>
          <a:noFill/>
        </p:spPr>
      </p:pic>
      <p:pic>
        <p:nvPicPr>
          <p:cNvPr id="33802" name="Picture 10" descr="Image result for IMPORTANT"/>
          <p:cNvPicPr>
            <a:picLocks noChangeAspect="1" noChangeArrowheads="1"/>
          </p:cNvPicPr>
          <p:nvPr/>
        </p:nvPicPr>
        <p:blipFill>
          <a:blip r:embed="rId5"/>
          <a:srcRect/>
          <a:stretch>
            <a:fillRect/>
          </a:stretch>
        </p:blipFill>
        <p:spPr bwMode="auto">
          <a:xfrm>
            <a:off x="5343525" y="0"/>
            <a:ext cx="3800475" cy="3752851"/>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Image result for THANK YOU"/>
          <p:cNvPicPr>
            <a:picLocks noChangeAspect="1" noChangeArrowheads="1"/>
          </p:cNvPicPr>
          <p:nvPr/>
        </p:nvPicPr>
        <p:blipFill>
          <a:blip r:embed="rId3"/>
          <a:srcRect/>
          <a:stretch>
            <a:fillRect/>
          </a:stretch>
        </p:blipFill>
        <p:spPr bwMode="auto">
          <a:xfrm>
            <a:off x="785786" y="857232"/>
            <a:ext cx="7620000" cy="5705476"/>
          </a:xfrm>
          <a:prstGeom prst="rect">
            <a:avLst/>
          </a:prstGeom>
          <a:noFill/>
        </p:spPr>
      </p:pic>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4"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33794" name="AutoShape 2" descr="Image result for IMPORT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Image result for IMPORT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Image result for IMPORT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3"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500034" y="1285860"/>
            <a:ext cx="8001056" cy="3453253"/>
          </a:xfrm>
          <a:prstGeom prst="rect">
            <a:avLst/>
          </a:prstGeom>
        </p:spPr>
        <p:txBody>
          <a:bodyPr wrap="square">
            <a:spAutoFit/>
          </a:bodyPr>
          <a:lstStyle/>
          <a:p>
            <a:pPr algn="ctr" eaLnBrk="1" hangingPunct="1">
              <a:lnSpc>
                <a:spcPct val="90000"/>
              </a:lnSpc>
              <a:buFont typeface="Wingdings" pitchFamily="2" charset="2"/>
              <a:buNone/>
              <a:defRPr/>
            </a:pPr>
            <a:r>
              <a:rPr lang="en-GB" sz="2800" b="1" dirty="0" smtClean="0">
                <a:solidFill>
                  <a:srgbClr val="00CC00"/>
                </a:solidFill>
                <a:latin typeface="Cambria" pitchFamily="18" charset="0"/>
              </a:rPr>
              <a:t>Priorities retained for this call for proposal :</a:t>
            </a:r>
          </a:p>
          <a:p>
            <a:pPr algn="ctr" eaLnBrk="1" hangingPunct="1">
              <a:lnSpc>
                <a:spcPct val="90000"/>
              </a:lnSpc>
              <a:buFont typeface="Wingdings" pitchFamily="2" charset="2"/>
              <a:buNone/>
              <a:defRPr/>
            </a:pPr>
            <a:endParaRPr lang="en-GB" sz="2800" b="1" dirty="0" smtClean="0">
              <a:solidFill>
                <a:srgbClr val="FF9900"/>
              </a:solidFill>
              <a:latin typeface="Cambria" pitchFamily="18" charset="0"/>
            </a:endParaRPr>
          </a:p>
          <a:p>
            <a:pPr algn="just">
              <a:defRPr/>
            </a:pPr>
            <a:endParaRPr lang="en-GB" sz="2800" dirty="0" smtClean="0">
              <a:latin typeface="Cambria" pitchFamily="18" charset="0"/>
            </a:endParaRPr>
          </a:p>
          <a:p>
            <a:pPr algn="just">
              <a:defRPr/>
            </a:pPr>
            <a:r>
              <a:rPr lang="en-GB" sz="2800" dirty="0" smtClean="0">
                <a:solidFill>
                  <a:srgbClr val="00CC00"/>
                </a:solidFill>
                <a:latin typeface="Cambria" pitchFamily="18" charset="0"/>
              </a:rPr>
              <a:t>Priority 1</a:t>
            </a:r>
            <a:r>
              <a:rPr lang="en-GB" sz="2800" dirty="0" smtClean="0">
                <a:solidFill>
                  <a:srgbClr val="29771F"/>
                </a:solidFill>
                <a:latin typeface="Cambria" pitchFamily="18" charset="0"/>
              </a:rPr>
              <a:t>: Encouraging tourism, culture and natural heritage</a:t>
            </a:r>
          </a:p>
          <a:p>
            <a:pPr algn="just">
              <a:defRPr/>
            </a:pPr>
            <a:endParaRPr lang="en-GB" sz="2800" dirty="0" smtClean="0">
              <a:solidFill>
                <a:srgbClr val="29771F"/>
              </a:solidFill>
              <a:latin typeface="Cambria" pitchFamily="18" charset="0"/>
            </a:endParaRPr>
          </a:p>
          <a:p>
            <a:pPr algn="just">
              <a:defRPr/>
            </a:pPr>
            <a:endParaRPr lang="en-GB" sz="2800" dirty="0" smtClean="0">
              <a:solidFill>
                <a:srgbClr val="29771F"/>
              </a:solidFill>
              <a:latin typeface="Cambria" pitchFamily="18" charset="0"/>
            </a:endParaRPr>
          </a:p>
          <a:p>
            <a:pPr algn="just">
              <a:defRPr/>
            </a:pPr>
            <a:r>
              <a:rPr lang="en-GB" sz="2800" dirty="0" smtClean="0">
                <a:solidFill>
                  <a:srgbClr val="00CC00"/>
                </a:solidFill>
                <a:latin typeface="Cambria" pitchFamily="18" charset="0"/>
              </a:rPr>
              <a:t>Priority 2</a:t>
            </a:r>
            <a:r>
              <a:rPr lang="en-GB" sz="2800" dirty="0" smtClean="0">
                <a:solidFill>
                  <a:srgbClr val="29771F"/>
                </a:solidFill>
                <a:latin typeface="Cambria" pitchFamily="18" charset="0"/>
              </a:rPr>
              <a:t>: Investing in youth, education and skills</a:t>
            </a:r>
            <a:endParaRPr lang="en-GB" sz="2800" dirty="0">
              <a:solidFill>
                <a:srgbClr val="29771F"/>
              </a:solidFill>
              <a:latin typeface="Cambria" pitchFamily="18" charset="0"/>
            </a:endParaRPr>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642910" y="3857628"/>
            <a:ext cx="3429024" cy="24288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solidFill>
                  <a:srgbClr val="29771F"/>
                </a:solidFill>
                <a:latin typeface="Cambria" pitchFamily="18" charset="0"/>
              </a:rPr>
              <a:t>Integration of persons with  physical and mental disabilities</a:t>
            </a:r>
            <a:endParaRPr lang="en-US" sz="2000" dirty="0"/>
          </a:p>
        </p:txBody>
      </p:sp>
      <p:sp>
        <p:nvSpPr>
          <p:cNvPr id="14" name="Oval 13"/>
          <p:cNvSpPr/>
          <p:nvPr/>
        </p:nvSpPr>
        <p:spPr>
          <a:xfrm>
            <a:off x="4786314" y="1428736"/>
            <a:ext cx="3429024" cy="24288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29771F"/>
                </a:solidFill>
                <a:latin typeface="Cambria" pitchFamily="18" charset="0"/>
              </a:rPr>
              <a:t>Democratic standards, anti-discriminatory practices and good governance</a:t>
            </a:r>
            <a:br>
              <a:rPr lang="en-US" dirty="0" smtClean="0">
                <a:solidFill>
                  <a:srgbClr val="29771F"/>
                </a:solidFill>
                <a:latin typeface="Cambria" pitchFamily="18" charset="0"/>
              </a:rPr>
            </a:br>
            <a:endParaRPr lang="en-US" dirty="0"/>
          </a:p>
        </p:txBody>
      </p:sp>
      <p:sp>
        <p:nvSpPr>
          <p:cNvPr id="1028" name="Title 1"/>
          <p:cNvSpPr>
            <a:spLocks noGrp="1"/>
          </p:cNvSpPr>
          <p:nvPr>
            <p:ph type="ctrTitle"/>
          </p:nvPr>
        </p:nvSpPr>
        <p:spPr>
          <a:xfrm>
            <a:off x="2786050" y="2214554"/>
            <a:ext cx="6357950" cy="3500462"/>
          </a:xfrm>
        </p:spPr>
        <p:txBody>
          <a:bodyPr rtlCol="0">
            <a:normAutofit fontScale="90000"/>
          </a:bodyPr>
          <a:lstStyle/>
          <a:p>
            <a:pPr lvl="0" algn="l"/>
            <a:r>
              <a:rPr lang="en-GB" sz="2700" dirty="0" smtClean="0">
                <a:latin typeface="Cambria" pitchFamily="18" charset="0"/>
              </a:rPr>
              <a:t/>
            </a:r>
            <a:br>
              <a:rPr lang="en-GB" sz="2700" dirty="0" smtClean="0">
                <a:latin typeface="Cambria" pitchFamily="18" charset="0"/>
              </a:rPr>
            </a:br>
            <a:r>
              <a:rPr lang="en-GB" sz="2700" dirty="0" smtClean="0">
                <a:latin typeface="Cambria" pitchFamily="18" charset="0"/>
              </a:rPr>
              <a:t/>
            </a:r>
            <a:br>
              <a:rPr lang="en-GB" sz="2700" dirty="0" smtClean="0">
                <a:latin typeface="Cambria" pitchFamily="18" charset="0"/>
              </a:rPr>
            </a:br>
            <a:r>
              <a:rPr lang="en-GB" sz="2700" dirty="0" smtClean="0">
                <a:latin typeface="Cambria" pitchFamily="18" charset="0"/>
              </a:rPr>
              <a:t/>
            </a:r>
            <a:br>
              <a:rPr lang="en-GB" sz="2700" dirty="0" smtClean="0">
                <a:latin typeface="Cambria" pitchFamily="18" charset="0"/>
              </a:rPr>
            </a:br>
            <a:r>
              <a:rPr lang="en-GB" sz="2700" dirty="0" smtClean="0">
                <a:latin typeface="Cambria" pitchFamily="18" charset="0"/>
              </a:rPr>
              <a:t/>
            </a:r>
            <a:br>
              <a:rPr lang="en-GB" sz="2700" dirty="0" smtClean="0">
                <a:latin typeface="Cambria" pitchFamily="18" charset="0"/>
              </a:rPr>
            </a:br>
            <a:r>
              <a:rPr lang="en-GB" sz="2700" dirty="0" smtClean="0">
                <a:solidFill>
                  <a:srgbClr val="29771F"/>
                </a:solidFill>
                <a:latin typeface="Cambria" pitchFamily="18" charset="0"/>
              </a:rPr>
              <a:t/>
            </a:r>
            <a:br>
              <a:rPr lang="en-GB" sz="2700" dirty="0" smtClean="0">
                <a:solidFill>
                  <a:srgbClr val="29771F"/>
                </a:solidFill>
                <a:latin typeface="Cambria" pitchFamily="18" charset="0"/>
              </a:rPr>
            </a:br>
            <a:r>
              <a:rPr lang="en-US" sz="2700" dirty="0" smtClean="0">
                <a:solidFill>
                  <a:srgbClr val="29771F"/>
                </a:solidFill>
                <a:latin typeface="Cambria" pitchFamily="18" charset="0"/>
              </a:rPr>
              <a:t/>
            </a:r>
            <a:br>
              <a:rPr lang="en-US" sz="2700" dirty="0" smtClean="0">
                <a:solidFill>
                  <a:srgbClr val="29771F"/>
                </a:solidFill>
                <a:latin typeface="Cambria" pitchFamily="18" charset="0"/>
              </a:rPr>
            </a:br>
            <a:r>
              <a:rPr lang="en-US" sz="2700" dirty="0" smtClean="0">
                <a:solidFill>
                  <a:srgbClr val="29771F"/>
                </a:solidFill>
                <a:latin typeface="Cambria" pitchFamily="18" charset="0"/>
              </a:rPr>
              <a:t> </a:t>
            </a:r>
            <a:br>
              <a:rPr lang="en-US" sz="2700" dirty="0" smtClean="0">
                <a:solidFill>
                  <a:srgbClr val="29771F"/>
                </a:solidFill>
                <a:latin typeface="Cambria" pitchFamily="18" charset="0"/>
              </a:rPr>
            </a:br>
            <a:r>
              <a:rPr lang="en-US" sz="2700" dirty="0" smtClean="0">
                <a:solidFill>
                  <a:srgbClr val="29771F"/>
                </a:solidFill>
                <a:latin typeface="Cambria" pitchFamily="18" charset="0"/>
              </a:rPr>
              <a:t/>
            </a:r>
            <a:br>
              <a:rPr lang="en-US" sz="2700" dirty="0" smtClean="0">
                <a:solidFill>
                  <a:srgbClr val="29771F"/>
                </a:solidFill>
                <a:latin typeface="Cambria" pitchFamily="18" charset="0"/>
              </a:rPr>
            </a:br>
            <a:r>
              <a:rPr lang="en-US" sz="2700" dirty="0" smtClean="0">
                <a:solidFill>
                  <a:srgbClr val="29771F"/>
                </a:solidFill>
                <a:latin typeface="Cambria" pitchFamily="18" charset="0"/>
              </a:rPr>
              <a:t/>
            </a:r>
            <a:br>
              <a:rPr lang="en-US" sz="2700" dirty="0" smtClean="0">
                <a:solidFill>
                  <a:srgbClr val="29771F"/>
                </a:solidFill>
                <a:latin typeface="Cambria" pitchFamily="18" charset="0"/>
              </a:rPr>
            </a:br>
            <a:r>
              <a:rPr lang="en-US" sz="2700" dirty="0" smtClean="0">
                <a:solidFill>
                  <a:srgbClr val="29771F"/>
                </a:solidFill>
                <a:latin typeface="Cambria" pitchFamily="18" charset="0"/>
              </a:rPr>
              <a:t/>
            </a:r>
            <a:br>
              <a:rPr lang="en-US" sz="2700" dirty="0" smtClean="0">
                <a:solidFill>
                  <a:srgbClr val="29771F"/>
                </a:solidFill>
                <a:latin typeface="Cambria" pitchFamily="18" charset="0"/>
              </a:rPr>
            </a:br>
            <a:r>
              <a:rPr lang="en-US" sz="2700" dirty="0" smtClean="0">
                <a:solidFill>
                  <a:srgbClr val="29771F"/>
                </a:solidFill>
                <a:latin typeface="Cambria" pitchFamily="18" charset="0"/>
              </a:rPr>
              <a:t> - </a:t>
            </a:r>
            <a:br>
              <a:rPr lang="en-US" sz="2700" dirty="0" smtClean="0">
                <a:solidFill>
                  <a:srgbClr val="29771F"/>
                </a:solidFill>
                <a:latin typeface="Cambria" pitchFamily="18" charset="0"/>
              </a:rPr>
            </a:br>
            <a:r>
              <a:rPr lang="en-US" dirty="0" smtClean="0"/>
              <a:t/>
            </a:r>
            <a:br>
              <a:rPr lang="en-US" dirty="0" smtClean="0"/>
            </a:br>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3"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214282" y="357167"/>
            <a:ext cx="8929718" cy="978729"/>
          </a:xfrm>
          <a:prstGeom prst="rect">
            <a:avLst/>
          </a:prstGeom>
        </p:spPr>
        <p:txBody>
          <a:bodyPr wrap="square">
            <a:spAutoFit/>
          </a:bodyPr>
          <a:lstStyle/>
          <a:p>
            <a:pPr algn="ctr">
              <a:lnSpc>
                <a:spcPct val="90000"/>
              </a:lnSpc>
              <a:defRPr/>
            </a:pPr>
            <a:r>
              <a:rPr lang="en-GB" sz="3600" b="1" dirty="0" smtClean="0">
                <a:solidFill>
                  <a:srgbClr val="00CC00"/>
                </a:solidFill>
                <a:latin typeface="Cambria" pitchFamily="18" charset="0"/>
              </a:rPr>
              <a:t>Mainstreaming of cross-cutting issues: </a:t>
            </a:r>
            <a:endParaRPr lang="en-US" sz="3600" dirty="0" smtClean="0">
              <a:solidFill>
                <a:srgbClr val="00CC00"/>
              </a:solidFill>
              <a:latin typeface="Cambria" pitchFamily="18" charset="0"/>
            </a:endParaRPr>
          </a:p>
          <a:p>
            <a:pPr algn="ctr" eaLnBrk="1" hangingPunct="1">
              <a:lnSpc>
                <a:spcPct val="90000"/>
              </a:lnSpc>
              <a:buFont typeface="Wingdings" pitchFamily="2" charset="2"/>
              <a:buNone/>
              <a:defRPr/>
            </a:pPr>
            <a:endParaRPr lang="en-GB" sz="2800" dirty="0">
              <a:solidFill>
                <a:srgbClr val="29771F"/>
              </a:solidFill>
              <a:latin typeface="Cambria" pitchFamily="18" charset="0"/>
            </a:endParaRPr>
          </a:p>
        </p:txBody>
      </p:sp>
      <p:sp>
        <p:nvSpPr>
          <p:cNvPr id="10" name="Oval 9"/>
          <p:cNvSpPr/>
          <p:nvPr/>
        </p:nvSpPr>
        <p:spPr>
          <a:xfrm>
            <a:off x="2857488" y="2643182"/>
            <a:ext cx="3429024" cy="24288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smtClean="0">
                <a:solidFill>
                  <a:srgbClr val="29771F"/>
                </a:solidFill>
                <a:latin typeface="Cambria" pitchFamily="18" charset="0"/>
              </a:rPr>
              <a:t>Gender equality and promotion of equal opportunities</a:t>
            </a:r>
            <a:endParaRPr lang="en-US" sz="2000" dirty="0"/>
          </a:p>
        </p:txBody>
      </p:sp>
      <p:sp>
        <p:nvSpPr>
          <p:cNvPr id="11" name="Oval 10"/>
          <p:cNvSpPr/>
          <p:nvPr/>
        </p:nvSpPr>
        <p:spPr>
          <a:xfrm>
            <a:off x="714348" y="1285860"/>
            <a:ext cx="3429024" cy="24288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solidFill>
                  <a:srgbClr val="29771F"/>
                </a:solidFill>
                <a:latin typeface="Cambria" pitchFamily="18" charset="0"/>
              </a:rPr>
              <a:t> Protection and promotion of ethnic minority rights  including their participation in decision making processes</a:t>
            </a:r>
            <a:endParaRPr lang="en-US" sz="2000" dirty="0"/>
          </a:p>
        </p:txBody>
      </p:sp>
      <p:sp>
        <p:nvSpPr>
          <p:cNvPr id="13" name="Oval 12"/>
          <p:cNvSpPr/>
          <p:nvPr/>
        </p:nvSpPr>
        <p:spPr>
          <a:xfrm>
            <a:off x="4643438" y="4000504"/>
            <a:ext cx="3429024" cy="24288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solidFill>
                  <a:srgbClr val="29771F"/>
                </a:solidFill>
                <a:latin typeface="Cambria" pitchFamily="18" charset="0"/>
              </a:rPr>
              <a:t> </a:t>
            </a:r>
            <a:r>
              <a:rPr lang="en-GB" sz="2000" dirty="0" smtClean="0">
                <a:solidFill>
                  <a:srgbClr val="29771F"/>
                </a:solidFill>
                <a:latin typeface="Cambria" pitchFamily="18" charset="0"/>
              </a:rPr>
              <a:t>Protection of environment and preservation of natural resources and biodiversity</a:t>
            </a:r>
            <a:endParaRPr lang="en-US" sz="2000" dirty="0"/>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libra weight"/>
          <p:cNvPicPr>
            <a:picLocks noChangeAspect="1" noChangeArrowheads="1"/>
          </p:cNvPicPr>
          <p:nvPr/>
        </p:nvPicPr>
        <p:blipFill>
          <a:blip r:embed="rId3" cstate="print"/>
          <a:srcRect/>
          <a:stretch>
            <a:fillRect/>
          </a:stretch>
        </p:blipFill>
        <p:spPr bwMode="auto">
          <a:xfrm>
            <a:off x="5500694" y="3429000"/>
            <a:ext cx="1928826" cy="2431998"/>
          </a:xfrm>
          <a:prstGeom prst="rect">
            <a:avLst/>
          </a:prstGeom>
          <a:noFill/>
        </p:spPr>
      </p:pic>
      <p:pic>
        <p:nvPicPr>
          <p:cNvPr id="1026" name="Picture 2" descr="C:\Users\pc\Desktop\JTS\IPA II\trajnime\training potential applicants 13-14-15-16 February 2017\17221a03bd127f32c069a9504b96ed67.jpg"/>
          <p:cNvPicPr>
            <a:picLocks noChangeAspect="1" noChangeArrowheads="1"/>
          </p:cNvPicPr>
          <p:nvPr/>
        </p:nvPicPr>
        <p:blipFill>
          <a:blip r:embed="rId4"/>
          <a:srcRect l="53333" t="34550" b="31742"/>
          <a:stretch>
            <a:fillRect/>
          </a:stretch>
        </p:blipFill>
        <p:spPr bwMode="auto">
          <a:xfrm>
            <a:off x="3071802" y="2071678"/>
            <a:ext cx="2000264" cy="1714512"/>
          </a:xfrm>
          <a:prstGeom prst="rect">
            <a:avLst/>
          </a:prstGeom>
          <a:noFill/>
        </p:spPr>
      </p:pic>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5"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0" y="0"/>
            <a:ext cx="9144000" cy="4001095"/>
          </a:xfrm>
          <a:prstGeom prst="rect">
            <a:avLst/>
          </a:prstGeom>
        </p:spPr>
        <p:txBody>
          <a:bodyPr wrap="square">
            <a:spAutoFit/>
          </a:bodyPr>
          <a:lstStyle/>
          <a:p>
            <a:pPr algn="ctr">
              <a:buFont typeface="Wingdings" pitchFamily="2" charset="2"/>
              <a:buNone/>
              <a:defRPr/>
            </a:pPr>
            <a:endParaRPr lang="en-US" sz="2000" b="1" dirty="0" smtClean="0">
              <a:solidFill>
                <a:srgbClr val="FF0000"/>
              </a:solidFill>
            </a:endParaRPr>
          </a:p>
          <a:p>
            <a:pPr>
              <a:buFont typeface="Wingdings" pitchFamily="2" charset="2"/>
              <a:buNone/>
              <a:defRPr/>
            </a:pPr>
            <a:endParaRPr lang="en-GB" sz="2400" b="1" dirty="0" smtClean="0"/>
          </a:p>
          <a:p>
            <a:pPr algn="ctr">
              <a:defRPr/>
            </a:pPr>
            <a:r>
              <a:rPr lang="en-GB" sz="2400" b="1" dirty="0" smtClean="0">
                <a:solidFill>
                  <a:srgbClr val="29771F"/>
                </a:solidFill>
              </a:rPr>
              <a:t>TOTAL EUR 2,040,000 (EU contribution)</a:t>
            </a:r>
          </a:p>
          <a:p>
            <a:pPr>
              <a:buFont typeface="Wingdings" pitchFamily="2" charset="2"/>
              <a:buNone/>
              <a:defRPr/>
            </a:pPr>
            <a:endParaRPr lang="en-GB" b="1" dirty="0" smtClean="0"/>
          </a:p>
          <a:p>
            <a:pPr>
              <a:buFont typeface="Wingdings" pitchFamily="2" charset="2"/>
              <a:buNone/>
              <a:defRPr/>
            </a:pPr>
            <a:r>
              <a:rPr lang="en-GB" b="1" dirty="0" smtClean="0"/>
              <a:t>    </a:t>
            </a:r>
          </a:p>
          <a:p>
            <a:pPr>
              <a:buFont typeface="Wingdings" pitchFamily="2" charset="2"/>
              <a:buNone/>
              <a:defRPr/>
            </a:pPr>
            <a:r>
              <a:rPr lang="en-GB" b="1" dirty="0" smtClean="0"/>
              <a:t>    </a:t>
            </a:r>
          </a:p>
          <a:p>
            <a:pPr algn="ctr">
              <a:buFont typeface="Wingdings" pitchFamily="2" charset="2"/>
              <a:buNone/>
              <a:defRPr/>
            </a:pPr>
            <a:endParaRPr lang="en-GB" b="1" dirty="0" smtClean="0"/>
          </a:p>
          <a:p>
            <a:pPr>
              <a:buFont typeface="Wingdings" pitchFamily="2" charset="2"/>
              <a:buNone/>
              <a:defRPr/>
            </a:pPr>
            <a:endParaRPr lang="en-GB" b="1" u="sng" dirty="0" smtClean="0">
              <a:solidFill>
                <a:srgbClr val="FFFF00"/>
              </a:solidFill>
            </a:endParaRPr>
          </a:p>
          <a:p>
            <a:pPr>
              <a:buFont typeface="Wingdings" pitchFamily="2" charset="2"/>
              <a:buNone/>
              <a:defRPr/>
            </a:pPr>
            <a:r>
              <a:rPr lang="en-GB" b="1" dirty="0" smtClean="0">
                <a:solidFill>
                  <a:srgbClr val="FFFF00"/>
                </a:solidFill>
              </a:rPr>
              <a:t>     </a:t>
            </a:r>
          </a:p>
          <a:p>
            <a:pPr>
              <a:buFont typeface="Wingdings" pitchFamily="2" charset="2"/>
              <a:buNone/>
              <a:defRPr/>
            </a:pPr>
            <a:endParaRPr lang="en-GB" b="1" u="sng" dirty="0" smtClean="0">
              <a:solidFill>
                <a:srgbClr val="FFFF00"/>
              </a:solidFill>
            </a:endParaRPr>
          </a:p>
          <a:p>
            <a:pPr>
              <a:buFont typeface="Wingdings" pitchFamily="2" charset="2"/>
              <a:buNone/>
              <a:defRPr/>
            </a:pPr>
            <a:endParaRPr lang="en-GB" b="1" u="sng" dirty="0" smtClean="0">
              <a:solidFill>
                <a:srgbClr val="FFFF00"/>
              </a:solidFill>
            </a:endParaRPr>
          </a:p>
          <a:p>
            <a:pPr>
              <a:buFont typeface="Wingdings" pitchFamily="2" charset="2"/>
              <a:buNone/>
              <a:defRPr/>
            </a:pPr>
            <a:endParaRPr lang="en-GB" b="1" u="sng" dirty="0" smtClean="0">
              <a:solidFill>
                <a:srgbClr val="FFFF00"/>
              </a:solidFill>
            </a:endParaRPr>
          </a:p>
          <a:p>
            <a:pPr>
              <a:buFont typeface="Wingdings" pitchFamily="2" charset="2"/>
              <a:buNone/>
              <a:defRPr/>
            </a:pPr>
            <a:r>
              <a:rPr lang="en-GB" sz="2400" b="1" dirty="0" smtClean="0">
                <a:solidFill>
                  <a:srgbClr val="29771F"/>
                </a:solidFill>
                <a:latin typeface="Cambria" pitchFamily="18" charset="0"/>
              </a:rPr>
              <a:t>Duration of the project: 18-30 months</a:t>
            </a:r>
          </a:p>
        </p:txBody>
      </p:sp>
      <p:sp>
        <p:nvSpPr>
          <p:cNvPr id="11" name="Rectangular Callout 10"/>
          <p:cNvSpPr/>
          <p:nvPr/>
        </p:nvSpPr>
        <p:spPr>
          <a:xfrm>
            <a:off x="4429124" y="1714488"/>
            <a:ext cx="3500462" cy="500066"/>
          </a:xfrm>
          <a:prstGeom prst="wedgeRectCallout">
            <a:avLst>
              <a:gd name="adj1" fmla="val -38377"/>
              <a:gd name="adj2" fmla="val 14164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4572000" y="1714489"/>
            <a:ext cx="3929090" cy="584775"/>
          </a:xfrm>
          <a:prstGeom prst="rect">
            <a:avLst/>
          </a:prstGeom>
          <a:noFill/>
        </p:spPr>
        <p:txBody>
          <a:bodyPr wrap="square" rtlCol="0">
            <a:spAutoFit/>
          </a:bodyPr>
          <a:lstStyle/>
          <a:p>
            <a:r>
              <a:rPr lang="en-GB" sz="1600" b="1" dirty="0" smtClean="0">
                <a:latin typeface="Cambria" pitchFamily="18" charset="0"/>
              </a:rPr>
              <a:t>Maximum EU Contribution (€): 	EUR 500,000</a:t>
            </a:r>
            <a:endParaRPr lang="en-US" sz="1600" dirty="0">
              <a:latin typeface="Cambria" pitchFamily="18" charset="0"/>
            </a:endParaRPr>
          </a:p>
        </p:txBody>
      </p:sp>
      <p:sp>
        <p:nvSpPr>
          <p:cNvPr id="13" name="Rectangular Callout 12"/>
          <p:cNvSpPr/>
          <p:nvPr/>
        </p:nvSpPr>
        <p:spPr>
          <a:xfrm>
            <a:off x="0" y="2571744"/>
            <a:ext cx="3071802" cy="571504"/>
          </a:xfrm>
          <a:prstGeom prst="wedgeRectCallout">
            <a:avLst>
              <a:gd name="adj1" fmla="val 57498"/>
              <a:gd name="adj2" fmla="val 9858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smtClean="0">
                <a:latin typeface="Cambria" pitchFamily="18" charset="0"/>
              </a:rPr>
              <a:t>Minimum EU Contribution (€): 	EUR 250,000 </a:t>
            </a:r>
            <a:endParaRPr lang="en-US" sz="1600" dirty="0">
              <a:latin typeface="Cambria" pitchFamily="18" charset="0"/>
            </a:endParaRPr>
          </a:p>
        </p:txBody>
      </p:sp>
      <p:sp>
        <p:nvSpPr>
          <p:cNvPr id="18" name="TextBox 17"/>
          <p:cNvSpPr txBox="1"/>
          <p:nvPr/>
        </p:nvSpPr>
        <p:spPr>
          <a:xfrm>
            <a:off x="4857752" y="4500570"/>
            <a:ext cx="1500198" cy="707886"/>
          </a:xfrm>
          <a:prstGeom prst="rect">
            <a:avLst/>
          </a:prstGeom>
          <a:noFill/>
        </p:spPr>
        <p:txBody>
          <a:bodyPr wrap="square" rtlCol="0">
            <a:spAutoFit/>
          </a:bodyPr>
          <a:lstStyle/>
          <a:p>
            <a:r>
              <a:rPr lang="en-US" sz="2000" b="1" dirty="0" smtClean="0">
                <a:solidFill>
                  <a:srgbClr val="29771F"/>
                </a:solidFill>
                <a:effectLst>
                  <a:outerShdw blurRad="38100" dist="38100" dir="2700000" algn="tl">
                    <a:srgbClr val="000000">
                      <a:alpha val="43137"/>
                    </a:srgbClr>
                  </a:outerShdw>
                </a:effectLst>
                <a:latin typeface="Cambria" pitchFamily="18" charset="0"/>
              </a:rPr>
              <a:t>15 % co financing</a:t>
            </a:r>
            <a:endParaRPr lang="en-US" sz="2000" b="1" dirty="0">
              <a:solidFill>
                <a:srgbClr val="29771F"/>
              </a:solidFill>
              <a:effectLst>
                <a:outerShdw blurRad="38100" dist="38100" dir="2700000" algn="tl">
                  <a:srgbClr val="000000">
                    <a:alpha val="43137"/>
                  </a:srgbClr>
                </a:outerShdw>
              </a:effectLst>
              <a:latin typeface="Cambria" pitchFamily="18" charset="0"/>
            </a:endParaRPr>
          </a:p>
        </p:txBody>
      </p:sp>
      <p:sp>
        <p:nvSpPr>
          <p:cNvPr id="19" name="TextBox 18"/>
          <p:cNvSpPr txBox="1"/>
          <p:nvPr/>
        </p:nvSpPr>
        <p:spPr>
          <a:xfrm>
            <a:off x="6715140" y="4786322"/>
            <a:ext cx="1714512" cy="707886"/>
          </a:xfrm>
          <a:prstGeom prst="rect">
            <a:avLst/>
          </a:prstGeom>
          <a:noFill/>
        </p:spPr>
        <p:txBody>
          <a:bodyPr wrap="square" rtlCol="0">
            <a:spAutoFit/>
          </a:bodyPr>
          <a:lstStyle/>
          <a:p>
            <a:r>
              <a:rPr lang="en-US" sz="2000" b="1" dirty="0" smtClean="0">
                <a:solidFill>
                  <a:srgbClr val="29771F"/>
                </a:solidFill>
                <a:effectLst>
                  <a:outerShdw blurRad="38100" dist="38100" dir="2700000" algn="tl">
                    <a:srgbClr val="000000">
                      <a:alpha val="43137"/>
                    </a:srgbClr>
                  </a:outerShdw>
                </a:effectLst>
                <a:latin typeface="Cambria" pitchFamily="18" charset="0"/>
              </a:rPr>
              <a:t>85 % EU contribution</a:t>
            </a:r>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ctrTitle"/>
          </p:nvPr>
        </p:nvSpPr>
        <p:spPr>
          <a:xfrm>
            <a:off x="0" y="1773238"/>
            <a:ext cx="4214810" cy="387034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r>
              <a:rPr lang="en-US" dirty="0" smtClean="0">
                <a:solidFill>
                  <a:schemeClr val="accent6"/>
                </a:solidFill>
                <a:latin typeface="Cambria" pitchFamily="18" charset="0"/>
              </a:rPr>
              <a:t/>
            </a:r>
            <a:br>
              <a:rPr lang="en-US" dirty="0" smtClean="0">
                <a:solidFill>
                  <a:schemeClr val="accent6"/>
                </a:solidFill>
                <a:latin typeface="Cambria" pitchFamily="18" charset="0"/>
              </a:rPr>
            </a:br>
            <a:r>
              <a:rPr lang="en-US" sz="2700" dirty="0" smtClean="0">
                <a:solidFill>
                  <a:srgbClr val="29771F"/>
                </a:solidFill>
                <a:latin typeface="Cambria" pitchFamily="18" charset="0"/>
              </a:rPr>
              <a:t>Find the overall correct budget of the action:</a:t>
            </a:r>
            <a:br>
              <a:rPr lang="en-US" sz="2700" dirty="0" smtClean="0">
                <a:solidFill>
                  <a:srgbClr val="29771F"/>
                </a:solidFill>
                <a:latin typeface="Cambria" pitchFamily="18" charset="0"/>
              </a:rPr>
            </a:br>
            <a:r>
              <a:rPr lang="en-US" sz="2700" dirty="0" smtClean="0">
                <a:solidFill>
                  <a:srgbClr val="29771F"/>
                </a:solidFill>
                <a:latin typeface="Cambria" pitchFamily="18" charset="0"/>
              </a:rPr>
              <a:t>a)250000</a:t>
            </a:r>
            <a:r>
              <a:rPr lang="en-US" sz="2700" dirty="0" smtClean="0">
                <a:solidFill>
                  <a:srgbClr val="29771F"/>
                </a:solidFill>
                <a:latin typeface="Cambria" pitchFamily="18" charset="0"/>
              </a:rPr>
              <a:t/>
            </a:r>
            <a:br>
              <a:rPr lang="en-US" sz="2700" dirty="0" smtClean="0">
                <a:solidFill>
                  <a:srgbClr val="29771F"/>
                </a:solidFill>
                <a:latin typeface="Cambria" pitchFamily="18" charset="0"/>
              </a:rPr>
            </a:br>
            <a:r>
              <a:rPr lang="en-US" sz="2700" dirty="0" smtClean="0">
                <a:solidFill>
                  <a:srgbClr val="29771F"/>
                </a:solidFill>
                <a:latin typeface="Cambria" pitchFamily="18" charset="0"/>
              </a:rPr>
              <a:t>b)287500</a:t>
            </a:r>
            <a:r>
              <a:rPr lang="en-US" sz="2700" dirty="0" smtClean="0">
                <a:solidFill>
                  <a:srgbClr val="29771F"/>
                </a:solidFill>
                <a:latin typeface="Cambria" pitchFamily="18" charset="0"/>
              </a:rPr>
              <a:t/>
            </a:r>
            <a:br>
              <a:rPr lang="en-US" sz="2700" dirty="0" smtClean="0">
                <a:solidFill>
                  <a:srgbClr val="29771F"/>
                </a:solidFill>
                <a:latin typeface="Cambria" pitchFamily="18" charset="0"/>
              </a:rPr>
            </a:br>
            <a:r>
              <a:rPr lang="en-US" sz="2700" dirty="0" smtClean="0">
                <a:solidFill>
                  <a:srgbClr val="29771F"/>
                </a:solidFill>
                <a:latin typeface="Cambria" pitchFamily="18" charset="0"/>
              </a:rPr>
              <a:t>c)326200</a:t>
            </a:r>
            <a:endParaRPr lang="sq-AL" sz="2700" dirty="0" smtClean="0">
              <a:solidFill>
                <a:srgbClr val="29771F"/>
              </a:solidFill>
              <a:latin typeface="Cambria" pitchFamily="18" charset="0"/>
            </a:endParaRPr>
          </a:p>
        </p:txBody>
      </p:sp>
      <p:pic>
        <p:nvPicPr>
          <p:cNvPr id="2051" name="Picture 3" descr="jaune"/>
          <p:cNvPicPr>
            <a:picLocks noChangeAspect="1" noChangeArrowheads="1"/>
          </p:cNvPicPr>
          <p:nvPr/>
        </p:nvPicPr>
        <p:blipFill>
          <a:blip r:embed="rId3"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0" y="0"/>
            <a:ext cx="9144000" cy="4093428"/>
          </a:xfrm>
          <a:prstGeom prst="rect">
            <a:avLst/>
          </a:prstGeom>
        </p:spPr>
        <p:txBody>
          <a:bodyPr wrap="square">
            <a:spAutoFit/>
          </a:bodyPr>
          <a:lstStyle/>
          <a:p>
            <a:pPr algn="ctr">
              <a:buFont typeface="Wingdings" pitchFamily="2" charset="2"/>
              <a:buNone/>
              <a:defRPr/>
            </a:pPr>
            <a:endParaRPr lang="en-US" sz="2000" b="1" dirty="0" smtClean="0">
              <a:solidFill>
                <a:srgbClr val="FF0000"/>
              </a:solidFill>
            </a:endParaRPr>
          </a:p>
          <a:p>
            <a:pPr>
              <a:buFont typeface="Wingdings" pitchFamily="2" charset="2"/>
              <a:buNone/>
              <a:defRPr/>
            </a:pPr>
            <a:endParaRPr lang="en-GB" sz="2400" b="1" dirty="0" smtClean="0"/>
          </a:p>
          <a:p>
            <a:pPr algn="ctr">
              <a:defRPr/>
            </a:pPr>
            <a:r>
              <a:rPr lang="en-GB" sz="3600" b="1" dirty="0" smtClean="0">
                <a:solidFill>
                  <a:srgbClr val="29771F"/>
                </a:solidFill>
                <a:latin typeface="Cambria" pitchFamily="18" charset="0"/>
              </a:rPr>
              <a:t>Exercise</a:t>
            </a:r>
          </a:p>
          <a:p>
            <a:pPr algn="ctr">
              <a:defRPr/>
            </a:pPr>
            <a:endParaRPr lang="en-GB" sz="3600" b="1" dirty="0" smtClean="0">
              <a:latin typeface="Cambria" pitchFamily="18" charset="0"/>
            </a:endParaRPr>
          </a:p>
          <a:p>
            <a:pPr>
              <a:buFont typeface="Wingdings" pitchFamily="2" charset="2"/>
              <a:buNone/>
              <a:defRPr/>
            </a:pPr>
            <a:r>
              <a:rPr lang="en-GB" b="1" dirty="0" smtClean="0"/>
              <a:t>    </a:t>
            </a:r>
          </a:p>
          <a:p>
            <a:pPr>
              <a:buFont typeface="Wingdings" pitchFamily="2" charset="2"/>
              <a:buNone/>
              <a:defRPr/>
            </a:pPr>
            <a:r>
              <a:rPr lang="en-GB" b="1" dirty="0" smtClean="0"/>
              <a:t>    </a:t>
            </a:r>
          </a:p>
          <a:p>
            <a:pPr algn="ctr">
              <a:buFont typeface="Wingdings" pitchFamily="2" charset="2"/>
              <a:buNone/>
              <a:defRPr/>
            </a:pPr>
            <a:endParaRPr lang="en-GB" b="1" dirty="0" smtClean="0"/>
          </a:p>
          <a:p>
            <a:pPr>
              <a:buFont typeface="Wingdings" pitchFamily="2" charset="2"/>
              <a:buNone/>
              <a:defRPr/>
            </a:pPr>
            <a:endParaRPr lang="en-GB" b="1" u="sng" dirty="0" smtClean="0">
              <a:solidFill>
                <a:srgbClr val="FFFF00"/>
              </a:solidFill>
            </a:endParaRPr>
          </a:p>
          <a:p>
            <a:pPr>
              <a:buFont typeface="Wingdings" pitchFamily="2" charset="2"/>
              <a:buNone/>
              <a:defRPr/>
            </a:pPr>
            <a:r>
              <a:rPr lang="en-GB" b="1" dirty="0" smtClean="0">
                <a:solidFill>
                  <a:srgbClr val="FFFF00"/>
                </a:solidFill>
              </a:rPr>
              <a:t>     </a:t>
            </a:r>
          </a:p>
          <a:p>
            <a:pPr>
              <a:buFont typeface="Wingdings" pitchFamily="2" charset="2"/>
              <a:buNone/>
              <a:defRPr/>
            </a:pPr>
            <a:endParaRPr lang="en-GB" b="1" u="sng" dirty="0" smtClean="0">
              <a:solidFill>
                <a:srgbClr val="FFFF00"/>
              </a:solidFill>
            </a:endParaRPr>
          </a:p>
          <a:p>
            <a:pPr>
              <a:buFont typeface="Wingdings" pitchFamily="2" charset="2"/>
              <a:buNone/>
              <a:defRPr/>
            </a:pPr>
            <a:endParaRPr lang="en-GB" b="1" u="sng" dirty="0" smtClean="0">
              <a:solidFill>
                <a:srgbClr val="FFFF00"/>
              </a:solidFill>
            </a:endParaRPr>
          </a:p>
          <a:p>
            <a:pPr>
              <a:buFont typeface="Wingdings" pitchFamily="2" charset="2"/>
              <a:buNone/>
              <a:defRPr/>
            </a:pPr>
            <a:endParaRPr lang="en-GB" b="1" u="sng" dirty="0" smtClean="0">
              <a:solidFill>
                <a:srgbClr val="FFFF00"/>
              </a:solidFill>
            </a:endParaRPr>
          </a:p>
        </p:txBody>
      </p:sp>
      <p:sp>
        <p:nvSpPr>
          <p:cNvPr id="16" name="Rectangle 15"/>
          <p:cNvSpPr/>
          <p:nvPr/>
        </p:nvSpPr>
        <p:spPr>
          <a:xfrm>
            <a:off x="500034" y="1214422"/>
            <a:ext cx="6357966" cy="1200329"/>
          </a:xfrm>
          <a:prstGeom prst="rect">
            <a:avLst/>
          </a:prstGeom>
        </p:spPr>
        <p:txBody>
          <a:bodyPr wrap="square">
            <a:spAutoFit/>
          </a:bodyPr>
          <a:lstStyle/>
          <a:p>
            <a:pPr algn="ctr"/>
            <a:endParaRPr lang="en-GB" b="1" dirty="0" smtClean="0">
              <a:latin typeface="Cambria" pitchFamily="18" charset="0"/>
            </a:endParaRPr>
          </a:p>
          <a:p>
            <a:pPr algn="ctr"/>
            <a:r>
              <a:rPr lang="en-GB" b="1" dirty="0" smtClean="0">
                <a:latin typeface="Cambria" pitchFamily="18" charset="0"/>
              </a:rPr>
              <a:t>Minimum EU Contribution (€): 	EUR 250,000</a:t>
            </a:r>
          </a:p>
          <a:p>
            <a:pPr algn="ctr"/>
            <a:r>
              <a:rPr lang="en-GB" b="1" dirty="0" smtClean="0">
                <a:latin typeface="Cambria" pitchFamily="18" charset="0"/>
              </a:rPr>
              <a:t>Maximum EU Contribution (€): 	EUR 500,000</a:t>
            </a:r>
            <a:endParaRPr lang="en-US" dirty="0" smtClean="0">
              <a:latin typeface="Cambria" pitchFamily="18" charset="0"/>
            </a:endParaRPr>
          </a:p>
          <a:p>
            <a:pPr algn="ctr"/>
            <a:r>
              <a:rPr lang="en-GB" b="1" dirty="0" smtClean="0">
                <a:latin typeface="Cambria" pitchFamily="18" charset="0"/>
              </a:rPr>
              <a:t> </a:t>
            </a:r>
            <a:endParaRPr lang="en-US" dirty="0">
              <a:latin typeface="Cambria" pitchFamily="18" charset="0"/>
            </a:endParaRPr>
          </a:p>
        </p:txBody>
      </p:sp>
      <p:sp>
        <p:nvSpPr>
          <p:cNvPr id="20" name="Title 1"/>
          <p:cNvSpPr txBox="1">
            <a:spLocks/>
          </p:cNvSpPr>
          <p:nvPr/>
        </p:nvSpPr>
        <p:spPr bwMode="auto">
          <a:xfrm>
            <a:off x="4429124" y="1357298"/>
            <a:ext cx="4214810" cy="465615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accent6"/>
                </a:solidFill>
                <a:effectLst/>
                <a:uLnTx/>
                <a:uFillTx/>
                <a:latin typeface="Cambria" pitchFamily="18" charset="0"/>
                <a:ea typeface="+mj-ea"/>
                <a:cs typeface="+mj-cs"/>
              </a:rPr>
              <a:t/>
            </a:r>
            <a:br>
              <a:rPr kumimoji="0" lang="en-US" sz="4400" b="0" i="0" u="none" strike="noStrike" kern="1200" cap="none" spc="0" normalizeH="0" baseline="0" noProof="0" dirty="0" smtClean="0">
                <a:ln>
                  <a:noFill/>
                </a:ln>
                <a:solidFill>
                  <a:schemeClr val="accent6"/>
                </a:solidFill>
                <a:effectLst/>
                <a:uLnTx/>
                <a:uFillTx/>
                <a:latin typeface="Cambria" pitchFamily="18" charset="0"/>
                <a:ea typeface="+mj-ea"/>
                <a:cs typeface="+mj-cs"/>
              </a:rPr>
            </a:br>
            <a:r>
              <a:rPr kumimoji="0" lang="en-US" sz="4400" b="0" i="0" u="none" strike="noStrike" kern="1200" cap="none" spc="0" normalizeH="0" baseline="0" noProof="0" dirty="0" smtClean="0">
                <a:ln>
                  <a:noFill/>
                </a:ln>
                <a:solidFill>
                  <a:schemeClr val="accent6"/>
                </a:solidFill>
                <a:effectLst/>
                <a:uLnTx/>
                <a:uFillTx/>
                <a:latin typeface="Cambria" pitchFamily="18" charset="0"/>
                <a:ea typeface="+mj-ea"/>
                <a:cs typeface="+mj-cs"/>
              </a:rPr>
              <a:t/>
            </a:r>
            <a:br>
              <a:rPr kumimoji="0" lang="en-US" sz="4400" b="0" i="0" u="none" strike="noStrike" kern="1200" cap="none" spc="0" normalizeH="0" baseline="0" noProof="0" dirty="0" smtClean="0">
                <a:ln>
                  <a:noFill/>
                </a:ln>
                <a:solidFill>
                  <a:schemeClr val="accent6"/>
                </a:solidFill>
                <a:effectLst/>
                <a:uLnTx/>
                <a:uFillTx/>
                <a:latin typeface="Cambria" pitchFamily="18" charset="0"/>
                <a:ea typeface="+mj-ea"/>
                <a:cs typeface="+mj-cs"/>
              </a:rPr>
            </a:br>
            <a:r>
              <a:rPr kumimoji="0" lang="en-US" sz="2700" b="0" i="0" u="none" strike="noStrike" kern="1200" cap="none" spc="0" normalizeH="0" baseline="0" noProof="0" dirty="0" smtClean="0">
                <a:ln>
                  <a:noFill/>
                </a:ln>
                <a:solidFill>
                  <a:srgbClr val="29771F"/>
                </a:solidFill>
                <a:effectLst/>
                <a:uLnTx/>
                <a:uFillTx/>
                <a:latin typeface="Cambria" pitchFamily="18" charset="0"/>
                <a:ea typeface="+mj-ea"/>
                <a:cs typeface="+mj-cs"/>
              </a:rPr>
              <a:t>Find the overall correct budget of the action:</a:t>
            </a:r>
            <a:br>
              <a:rPr kumimoji="0" lang="en-US" sz="2700" b="0" i="0" u="none" strike="noStrike" kern="1200" cap="none" spc="0" normalizeH="0" baseline="0" noProof="0" dirty="0" smtClean="0">
                <a:ln>
                  <a:noFill/>
                </a:ln>
                <a:solidFill>
                  <a:srgbClr val="29771F"/>
                </a:solidFill>
                <a:effectLst/>
                <a:uLnTx/>
                <a:uFillTx/>
                <a:latin typeface="Cambria" pitchFamily="18" charset="0"/>
                <a:ea typeface="+mj-ea"/>
                <a:cs typeface="+mj-cs"/>
              </a:rPr>
            </a:br>
            <a:r>
              <a:rPr kumimoji="0" lang="en-US" sz="2700" b="0" i="0" u="none" strike="noStrike" kern="1200" cap="none" spc="0" normalizeH="0" baseline="0" noProof="0" dirty="0" smtClean="0">
                <a:ln>
                  <a:noFill/>
                </a:ln>
                <a:solidFill>
                  <a:srgbClr val="29771F"/>
                </a:solidFill>
                <a:effectLst/>
                <a:uLnTx/>
                <a:uFillTx/>
                <a:latin typeface="Cambria" pitchFamily="18" charset="0"/>
                <a:ea typeface="+mj-ea"/>
                <a:cs typeface="+mj-cs"/>
              </a:rPr>
              <a:t>a)500000</a:t>
            </a:r>
            <a:r>
              <a:rPr kumimoji="0" lang="en-US" sz="2700" b="0" i="0" u="none" strike="noStrike" kern="1200" cap="none" spc="0" normalizeH="0" baseline="0" noProof="0" dirty="0" smtClean="0">
                <a:ln>
                  <a:noFill/>
                </a:ln>
                <a:solidFill>
                  <a:srgbClr val="29771F"/>
                </a:solidFill>
                <a:effectLst/>
                <a:uLnTx/>
                <a:uFillTx/>
                <a:latin typeface="Cambria" pitchFamily="18" charset="0"/>
                <a:ea typeface="+mj-ea"/>
                <a:cs typeface="+mj-cs"/>
              </a:rPr>
              <a:t/>
            </a:r>
            <a:br>
              <a:rPr kumimoji="0" lang="en-US" sz="2700" b="0" i="0" u="none" strike="noStrike" kern="1200" cap="none" spc="0" normalizeH="0" baseline="0" noProof="0" dirty="0" smtClean="0">
                <a:ln>
                  <a:noFill/>
                </a:ln>
                <a:solidFill>
                  <a:srgbClr val="29771F"/>
                </a:solidFill>
                <a:effectLst/>
                <a:uLnTx/>
                <a:uFillTx/>
                <a:latin typeface="Cambria" pitchFamily="18" charset="0"/>
                <a:ea typeface="+mj-ea"/>
                <a:cs typeface="+mj-cs"/>
              </a:rPr>
            </a:br>
            <a:r>
              <a:rPr kumimoji="0" lang="en-US" sz="2700" b="0" i="0" u="none" strike="noStrike" kern="1200" cap="none" spc="0" normalizeH="0" baseline="0" noProof="0" dirty="0" smtClean="0">
                <a:ln>
                  <a:noFill/>
                </a:ln>
                <a:solidFill>
                  <a:srgbClr val="29771F"/>
                </a:solidFill>
                <a:effectLst/>
                <a:uLnTx/>
                <a:uFillTx/>
                <a:latin typeface="Cambria" pitchFamily="18" charset="0"/>
                <a:ea typeface="+mj-ea"/>
                <a:cs typeface="+mj-cs"/>
              </a:rPr>
              <a:t>b)515000</a:t>
            </a:r>
            <a:r>
              <a:rPr kumimoji="0" lang="en-US" sz="2700" b="0" i="0" u="none" strike="noStrike" kern="1200" cap="none" spc="0" normalizeH="0" baseline="0" noProof="0" dirty="0" smtClean="0">
                <a:ln>
                  <a:noFill/>
                </a:ln>
                <a:solidFill>
                  <a:srgbClr val="29771F"/>
                </a:solidFill>
                <a:effectLst/>
                <a:uLnTx/>
                <a:uFillTx/>
                <a:latin typeface="Cambria" pitchFamily="18" charset="0"/>
                <a:ea typeface="+mj-ea"/>
                <a:cs typeface="+mj-cs"/>
              </a:rPr>
              <a:t/>
            </a:r>
            <a:br>
              <a:rPr kumimoji="0" lang="en-US" sz="2700" b="0" i="0" u="none" strike="noStrike" kern="1200" cap="none" spc="0" normalizeH="0" baseline="0" noProof="0" dirty="0" smtClean="0">
                <a:ln>
                  <a:noFill/>
                </a:ln>
                <a:solidFill>
                  <a:srgbClr val="29771F"/>
                </a:solidFill>
                <a:effectLst/>
                <a:uLnTx/>
                <a:uFillTx/>
                <a:latin typeface="Cambria" pitchFamily="18" charset="0"/>
                <a:ea typeface="+mj-ea"/>
                <a:cs typeface="+mj-cs"/>
              </a:rPr>
            </a:br>
            <a:r>
              <a:rPr kumimoji="0" lang="en-US" sz="2700" b="0" i="0" u="none" strike="noStrike" kern="1200" cap="none" spc="0" normalizeH="0" baseline="0" noProof="0" dirty="0" smtClean="0">
                <a:ln>
                  <a:noFill/>
                </a:ln>
                <a:solidFill>
                  <a:srgbClr val="29771F"/>
                </a:solidFill>
                <a:effectLst/>
                <a:uLnTx/>
                <a:uFillTx/>
                <a:latin typeface="Cambria" pitchFamily="18" charset="0"/>
                <a:ea typeface="+mj-ea"/>
                <a:cs typeface="+mj-cs"/>
              </a:rPr>
              <a:t>c)575000</a:t>
            </a:r>
            <a:endParaRPr kumimoji="0" lang="sq-AL" sz="2700" b="0" i="0" u="none" strike="noStrike" kern="1200" cap="none" spc="0" normalizeH="0" baseline="0" noProof="0" dirty="0" smtClean="0">
              <a:ln>
                <a:noFill/>
              </a:ln>
              <a:solidFill>
                <a:srgbClr val="29771F"/>
              </a:solidFill>
              <a:effectLst/>
              <a:uLnTx/>
              <a:uFillTx/>
              <a:latin typeface="Cambria" pitchFamily="18" charset="0"/>
              <a:ea typeface="+mj-ea"/>
              <a:cs typeface="+mj-cs"/>
            </a:endParaRPr>
          </a:p>
        </p:txBody>
      </p:sp>
      <p:pic>
        <p:nvPicPr>
          <p:cNvPr id="97282" name="Picture 2" descr="Image result for math exercise"/>
          <p:cNvPicPr>
            <a:picLocks noChangeAspect="1" noChangeArrowheads="1"/>
          </p:cNvPicPr>
          <p:nvPr/>
        </p:nvPicPr>
        <p:blipFill>
          <a:blip r:embed="rId4"/>
          <a:srcRect/>
          <a:stretch>
            <a:fillRect/>
          </a:stretch>
        </p:blipFill>
        <p:spPr bwMode="auto">
          <a:xfrm>
            <a:off x="6286500" y="0"/>
            <a:ext cx="2857500" cy="28575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64"/>
          <p:cNvPicPr>
            <a:picLocks noChangeAspect="1" noChangeArrowheads="1"/>
          </p:cNvPicPr>
          <p:nvPr/>
        </p:nvPicPr>
        <p:blipFill>
          <a:blip r:embed="rId3"/>
          <a:srcRect r="6421"/>
          <a:stretch>
            <a:fillRect/>
          </a:stretch>
        </p:blipFill>
        <p:spPr bwMode="auto">
          <a:xfrm>
            <a:off x="4706902" y="2857496"/>
            <a:ext cx="4437098" cy="4000504"/>
          </a:xfrm>
          <a:prstGeom prst="rect">
            <a:avLst/>
          </a:prstGeom>
          <a:noFill/>
        </p:spPr>
      </p:pic>
      <p:pic>
        <p:nvPicPr>
          <p:cNvPr id="2051" name="Picture 3" descr="jaune"/>
          <p:cNvPicPr>
            <a:picLocks noChangeAspect="1" noChangeArrowheads="1"/>
          </p:cNvPicPr>
          <p:nvPr/>
        </p:nvPicPr>
        <p:blipFill>
          <a:blip r:embed="rId4"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graphicFrame>
        <p:nvGraphicFramePr>
          <p:cNvPr id="11" name="Table 10"/>
          <p:cNvGraphicFramePr>
            <a:graphicFrameLocks noGrp="1"/>
          </p:cNvGraphicFramePr>
          <p:nvPr/>
        </p:nvGraphicFramePr>
        <p:xfrm>
          <a:off x="0" y="642918"/>
          <a:ext cx="5357818" cy="4783331"/>
        </p:xfrm>
        <a:graphic>
          <a:graphicData uri="http://schemas.openxmlformats.org/drawingml/2006/table">
            <a:tbl>
              <a:tblPr/>
              <a:tblGrid>
                <a:gridCol w="1142976"/>
                <a:gridCol w="1794874"/>
                <a:gridCol w="2419968"/>
              </a:tblGrid>
              <a:tr h="667539">
                <a:tc>
                  <a:txBody>
                    <a:bodyPr/>
                    <a:lstStyle/>
                    <a:p>
                      <a:pPr marL="0" marR="0" algn="ctr">
                        <a:lnSpc>
                          <a:spcPct val="115000"/>
                        </a:lnSpc>
                        <a:spcBef>
                          <a:spcPts val="0"/>
                        </a:spcBef>
                        <a:spcAft>
                          <a:spcPts val="0"/>
                        </a:spcAft>
                      </a:pPr>
                      <a:r>
                        <a:rPr lang="en-GB" sz="2000" b="1" dirty="0">
                          <a:solidFill>
                            <a:srgbClr val="0F243E"/>
                          </a:solidFill>
                          <a:latin typeface="Cambria" pitchFamily="18" charset="0"/>
                          <a:ea typeface="MS Mincho"/>
                        </a:rPr>
                        <a:t>Country</a:t>
                      </a:r>
                      <a:endParaRPr lang="en-US" sz="2000" dirty="0">
                        <a:latin typeface="Cambria" pitchFamily="18" charset="0"/>
                        <a:ea typeface="Times New Roman"/>
                      </a:endParaRPr>
                    </a:p>
                  </a:txBody>
                  <a:tcPr marL="66502" marR="6650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GB" sz="2000" b="1" dirty="0">
                          <a:solidFill>
                            <a:srgbClr val="0F243E"/>
                          </a:solidFill>
                          <a:latin typeface="Cambria" pitchFamily="18" charset="0"/>
                          <a:ea typeface="MS Mincho"/>
                        </a:rPr>
                        <a:t>Regions</a:t>
                      </a:r>
                      <a:endParaRPr lang="en-US" sz="2000" dirty="0">
                        <a:latin typeface="Cambria" pitchFamily="18" charset="0"/>
                        <a:ea typeface="Times New Roman"/>
                      </a:endParaRPr>
                    </a:p>
                  </a:txBody>
                  <a:tcPr marL="66502" marR="6650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GB" sz="2000" b="1">
                          <a:solidFill>
                            <a:srgbClr val="0F243E"/>
                          </a:solidFill>
                          <a:latin typeface="Cambria" pitchFamily="18" charset="0"/>
                          <a:ea typeface="MS Mincho"/>
                        </a:rPr>
                        <a:t>Municipalities</a:t>
                      </a:r>
                      <a:endParaRPr lang="en-US" sz="2000">
                        <a:latin typeface="Cambria" pitchFamily="18" charset="0"/>
                        <a:ea typeface="Times New Roman"/>
                      </a:endParaRPr>
                    </a:p>
                  </a:txBody>
                  <a:tcPr marL="66502" marR="6650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r>
              <a:tr h="985039">
                <a:tc rowSpan="2">
                  <a:txBody>
                    <a:bodyPr/>
                    <a:lstStyle/>
                    <a:p>
                      <a:pPr marL="0" marR="0" algn="ctr">
                        <a:spcBef>
                          <a:spcPts val="0"/>
                        </a:spcBef>
                        <a:spcAft>
                          <a:spcPts val="0"/>
                        </a:spcAft>
                      </a:pPr>
                      <a:endParaRPr lang="en-GB" sz="2000">
                        <a:latin typeface="Cambria" pitchFamily="18" charset="0"/>
                        <a:ea typeface="MS Mincho"/>
                      </a:endParaRPr>
                    </a:p>
                    <a:p>
                      <a:pPr marL="0" marR="0" algn="ctr">
                        <a:spcBef>
                          <a:spcPts val="0"/>
                        </a:spcBef>
                        <a:spcAft>
                          <a:spcPts val="0"/>
                        </a:spcAft>
                      </a:pPr>
                      <a:r>
                        <a:rPr lang="en-GB" sz="2000">
                          <a:latin typeface="Cambria" pitchFamily="18" charset="0"/>
                          <a:ea typeface="MS Mincho"/>
                        </a:rPr>
                        <a:t>Albania</a:t>
                      </a:r>
                      <a:endParaRPr lang="en-US" sz="2000">
                        <a:latin typeface="Cambria" pitchFamily="18" charset="0"/>
                        <a:ea typeface="Times New Roman"/>
                      </a:endParaRPr>
                    </a:p>
                  </a:txBody>
                  <a:tcPr marL="66502" marR="6650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2000" dirty="0" err="1">
                          <a:latin typeface="Cambria" pitchFamily="18" charset="0"/>
                          <a:ea typeface="MS Mincho"/>
                        </a:rPr>
                        <a:t>Kukes</a:t>
                      </a:r>
                      <a:endParaRPr lang="en-US" sz="2000" dirty="0">
                        <a:latin typeface="Cambria" pitchFamily="18" charset="0"/>
                        <a:ea typeface="Times New Roman"/>
                      </a:endParaRPr>
                    </a:p>
                  </a:txBody>
                  <a:tcPr marL="66502" marR="6650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Cambria" pitchFamily="18" charset="0"/>
                          <a:ea typeface="MS Mincho"/>
                        </a:rPr>
                        <a:t>Kukes, Has, Tropoje</a:t>
                      </a:r>
                      <a:endParaRPr lang="en-US" sz="2000">
                        <a:latin typeface="Cambria" pitchFamily="18" charset="0"/>
                        <a:ea typeface="Times New Roman"/>
                      </a:endParaRPr>
                    </a:p>
                  </a:txBody>
                  <a:tcPr marL="66502" marR="6650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773959">
                <a:tc vMerge="1">
                  <a:txBody>
                    <a:bodyPr/>
                    <a:lstStyle/>
                    <a:p>
                      <a:endParaRPr lang="en-US"/>
                    </a:p>
                  </a:txBody>
                  <a:tcPr/>
                </a:tc>
                <a:tc>
                  <a:txBody>
                    <a:bodyPr/>
                    <a:lstStyle/>
                    <a:p>
                      <a:pPr marL="0" marR="0" algn="ctr">
                        <a:lnSpc>
                          <a:spcPct val="115000"/>
                        </a:lnSpc>
                        <a:spcBef>
                          <a:spcPts val="0"/>
                        </a:spcBef>
                        <a:spcAft>
                          <a:spcPts val="0"/>
                        </a:spcAft>
                      </a:pPr>
                      <a:r>
                        <a:rPr lang="en-GB" sz="2000" dirty="0" err="1">
                          <a:latin typeface="Cambria" pitchFamily="18" charset="0"/>
                          <a:ea typeface="MS Mincho"/>
                        </a:rPr>
                        <a:t>Lezha</a:t>
                      </a:r>
                      <a:endParaRPr lang="en-US" sz="2000" dirty="0">
                        <a:latin typeface="Cambria" pitchFamily="18" charset="0"/>
                        <a:ea typeface="Times New Roman"/>
                      </a:endParaRPr>
                    </a:p>
                  </a:txBody>
                  <a:tcPr marL="66502" marR="6650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a:latin typeface="Cambria" pitchFamily="18" charset="0"/>
                          <a:ea typeface="MS Mincho"/>
                        </a:rPr>
                        <a:t>Lezha, Mirdita, Kurbin</a:t>
                      </a:r>
                      <a:endParaRPr lang="en-US" sz="2000">
                        <a:latin typeface="Cambria" pitchFamily="18" charset="0"/>
                        <a:ea typeface="Times New Roman"/>
                      </a:endParaRPr>
                    </a:p>
                  </a:txBody>
                  <a:tcPr marL="66502" marR="6650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335079">
                <a:tc rowSpan="2">
                  <a:txBody>
                    <a:bodyPr/>
                    <a:lstStyle/>
                    <a:p>
                      <a:pPr marL="0" marR="0" algn="ctr">
                        <a:lnSpc>
                          <a:spcPct val="115000"/>
                        </a:lnSpc>
                        <a:spcBef>
                          <a:spcPts val="0"/>
                        </a:spcBef>
                        <a:spcAft>
                          <a:spcPts val="0"/>
                        </a:spcAft>
                      </a:pPr>
                      <a:r>
                        <a:rPr lang="en-GB" sz="2000">
                          <a:latin typeface="Cambria" pitchFamily="18" charset="0"/>
                          <a:ea typeface="MS Mincho"/>
                        </a:rPr>
                        <a:t>Kosovo</a:t>
                      </a:r>
                      <a:endParaRPr lang="en-US" sz="2000">
                        <a:latin typeface="Cambria" pitchFamily="18" charset="0"/>
                        <a:ea typeface="Times New Roman"/>
                      </a:endParaRPr>
                    </a:p>
                  </a:txBody>
                  <a:tcPr marL="66502" marR="6650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2000">
                          <a:latin typeface="Cambria" pitchFamily="18" charset="0"/>
                          <a:ea typeface="MS Mincho"/>
                        </a:rPr>
                        <a:t>South Economic Region</a:t>
                      </a:r>
                      <a:endParaRPr lang="en-US" sz="2000">
                        <a:latin typeface="Cambria" pitchFamily="18" charset="0"/>
                        <a:ea typeface="Times New Roman"/>
                      </a:endParaRPr>
                    </a:p>
                  </a:txBody>
                  <a:tcPr marL="66502" marR="6650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dirty="0" err="1">
                          <a:latin typeface="Cambria" pitchFamily="18" charset="0"/>
                          <a:ea typeface="MS Mincho"/>
                        </a:rPr>
                        <a:t>Prizren</a:t>
                      </a:r>
                      <a:r>
                        <a:rPr lang="en-GB" sz="2000" dirty="0">
                          <a:latin typeface="Cambria" pitchFamily="18" charset="0"/>
                          <a:ea typeface="MS Mincho"/>
                        </a:rPr>
                        <a:t>, </a:t>
                      </a:r>
                      <a:r>
                        <a:rPr lang="en-GB" sz="2000" dirty="0" err="1">
                          <a:latin typeface="Cambria" pitchFamily="18" charset="0"/>
                          <a:ea typeface="MS Mincho"/>
                        </a:rPr>
                        <a:t>Dragash</a:t>
                      </a:r>
                      <a:r>
                        <a:rPr lang="en-GB" sz="2000" dirty="0">
                          <a:latin typeface="Cambria" pitchFamily="18" charset="0"/>
                          <a:ea typeface="MS Mincho"/>
                        </a:rPr>
                        <a:t>, </a:t>
                      </a:r>
                      <a:r>
                        <a:rPr lang="en-GB" sz="2000" dirty="0" err="1">
                          <a:latin typeface="Cambria" pitchFamily="18" charset="0"/>
                          <a:ea typeface="MS Mincho"/>
                        </a:rPr>
                        <a:t>Rahovec</a:t>
                      </a:r>
                      <a:r>
                        <a:rPr lang="en-GB" sz="2000" dirty="0">
                          <a:latin typeface="Cambria" pitchFamily="18" charset="0"/>
                          <a:ea typeface="MS Mincho"/>
                        </a:rPr>
                        <a:t>, </a:t>
                      </a:r>
                      <a:r>
                        <a:rPr lang="en-GB" sz="2000" dirty="0" err="1">
                          <a:latin typeface="Cambria" pitchFamily="18" charset="0"/>
                          <a:ea typeface="MS Mincho"/>
                        </a:rPr>
                        <a:t>Suhareke</a:t>
                      </a:r>
                      <a:r>
                        <a:rPr lang="en-GB" sz="2000" dirty="0">
                          <a:latin typeface="Cambria" pitchFamily="18" charset="0"/>
                          <a:ea typeface="MS Mincho"/>
                        </a:rPr>
                        <a:t>, </a:t>
                      </a:r>
                      <a:r>
                        <a:rPr lang="en-GB" sz="2000" dirty="0" err="1">
                          <a:latin typeface="Cambria" pitchFamily="18" charset="0"/>
                          <a:ea typeface="MS Mincho"/>
                        </a:rPr>
                        <a:t>Malisheva</a:t>
                      </a:r>
                      <a:r>
                        <a:rPr lang="en-GB" sz="2000" dirty="0">
                          <a:latin typeface="Cambria" pitchFamily="18" charset="0"/>
                          <a:ea typeface="MS Mincho"/>
                        </a:rPr>
                        <a:t>, </a:t>
                      </a:r>
                      <a:r>
                        <a:rPr lang="en-GB" sz="2000" dirty="0" err="1">
                          <a:latin typeface="Cambria" pitchFamily="18" charset="0"/>
                          <a:ea typeface="MS Mincho"/>
                        </a:rPr>
                        <a:t>Mamusha</a:t>
                      </a:r>
                      <a:endParaRPr lang="en-US" sz="2000" dirty="0">
                        <a:latin typeface="Cambria" pitchFamily="18" charset="0"/>
                        <a:ea typeface="Times New Roman"/>
                      </a:endParaRPr>
                    </a:p>
                  </a:txBody>
                  <a:tcPr marL="66502" marR="6650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67539">
                <a:tc vMerge="1">
                  <a:txBody>
                    <a:bodyPr/>
                    <a:lstStyle/>
                    <a:p>
                      <a:endParaRPr lang="en-US"/>
                    </a:p>
                  </a:txBody>
                  <a:tcPr/>
                </a:tc>
                <a:tc>
                  <a:txBody>
                    <a:bodyPr/>
                    <a:lstStyle/>
                    <a:p>
                      <a:pPr marL="0" marR="0" algn="ctr">
                        <a:lnSpc>
                          <a:spcPct val="115000"/>
                        </a:lnSpc>
                        <a:spcBef>
                          <a:spcPts val="0"/>
                        </a:spcBef>
                        <a:spcAft>
                          <a:spcPts val="0"/>
                        </a:spcAft>
                      </a:pPr>
                      <a:r>
                        <a:rPr lang="en-GB" sz="2000">
                          <a:latin typeface="Cambria" pitchFamily="18" charset="0"/>
                          <a:ea typeface="MS Mincho"/>
                        </a:rPr>
                        <a:t>West  Economic Region</a:t>
                      </a:r>
                      <a:endParaRPr lang="en-US" sz="2000">
                        <a:latin typeface="Cambria" pitchFamily="18" charset="0"/>
                        <a:ea typeface="Times New Roman"/>
                      </a:endParaRPr>
                    </a:p>
                  </a:txBody>
                  <a:tcPr marL="66502" marR="6650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2000" dirty="0" err="1">
                          <a:latin typeface="Cambria" pitchFamily="18" charset="0"/>
                          <a:ea typeface="MS Mincho"/>
                        </a:rPr>
                        <a:t>Peja</a:t>
                      </a:r>
                      <a:r>
                        <a:rPr lang="en-GB" sz="2000" dirty="0">
                          <a:latin typeface="Cambria" pitchFamily="18" charset="0"/>
                          <a:ea typeface="MS Mincho"/>
                        </a:rPr>
                        <a:t>, </a:t>
                      </a:r>
                      <a:r>
                        <a:rPr lang="en-GB" sz="2000" dirty="0" err="1">
                          <a:latin typeface="Cambria" pitchFamily="18" charset="0"/>
                          <a:ea typeface="MS Mincho"/>
                        </a:rPr>
                        <a:t>Decan</a:t>
                      </a:r>
                      <a:r>
                        <a:rPr lang="en-GB" sz="2000" dirty="0">
                          <a:latin typeface="Cambria" pitchFamily="18" charset="0"/>
                          <a:ea typeface="MS Mincho"/>
                        </a:rPr>
                        <a:t>, </a:t>
                      </a:r>
                      <a:r>
                        <a:rPr lang="en-GB" sz="2000" dirty="0" err="1">
                          <a:latin typeface="Cambria" pitchFamily="18" charset="0"/>
                          <a:ea typeface="MS Mincho"/>
                        </a:rPr>
                        <a:t>Gjakove</a:t>
                      </a:r>
                      <a:r>
                        <a:rPr lang="en-GB" sz="2000" dirty="0">
                          <a:latin typeface="Cambria" pitchFamily="18" charset="0"/>
                          <a:ea typeface="MS Mincho"/>
                        </a:rPr>
                        <a:t>, </a:t>
                      </a:r>
                      <a:r>
                        <a:rPr lang="en-GB" sz="2000" dirty="0" err="1">
                          <a:latin typeface="Cambria" pitchFamily="18" charset="0"/>
                          <a:ea typeface="MS Mincho"/>
                        </a:rPr>
                        <a:t>Istog</a:t>
                      </a:r>
                      <a:r>
                        <a:rPr lang="en-GB" sz="2000" dirty="0">
                          <a:latin typeface="Cambria" pitchFamily="18" charset="0"/>
                          <a:ea typeface="MS Mincho"/>
                        </a:rPr>
                        <a:t>, Kline, </a:t>
                      </a:r>
                      <a:r>
                        <a:rPr lang="en-GB" sz="2000" dirty="0" err="1">
                          <a:latin typeface="Cambria" pitchFamily="18" charset="0"/>
                          <a:ea typeface="MS Mincho"/>
                        </a:rPr>
                        <a:t>Junik</a:t>
                      </a:r>
                      <a:endParaRPr lang="en-US" sz="2000" dirty="0">
                        <a:latin typeface="Cambria" pitchFamily="18" charset="0"/>
                        <a:ea typeface="Times New Roman"/>
                      </a:endParaRPr>
                    </a:p>
                  </a:txBody>
                  <a:tcPr marL="66502" marR="6650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12" name="TextBox 11"/>
          <p:cNvSpPr txBox="1"/>
          <p:nvPr/>
        </p:nvSpPr>
        <p:spPr>
          <a:xfrm>
            <a:off x="4643438" y="285728"/>
            <a:ext cx="4500562" cy="584775"/>
          </a:xfrm>
          <a:prstGeom prst="rect">
            <a:avLst/>
          </a:prstGeom>
          <a:noFill/>
        </p:spPr>
        <p:txBody>
          <a:bodyPr wrap="square" rtlCol="0">
            <a:spAutoFit/>
          </a:bodyPr>
          <a:lstStyle/>
          <a:p>
            <a:r>
              <a:rPr lang="en-US" sz="3200" b="1" dirty="0" smtClean="0">
                <a:solidFill>
                  <a:srgbClr val="29771F"/>
                </a:solidFill>
                <a:latin typeface="Cambria" pitchFamily="18" charset="0"/>
              </a:rPr>
              <a:t>           Eligible Area</a:t>
            </a:r>
            <a:endParaRPr lang="en-US" sz="3200" b="1" dirty="0">
              <a:solidFill>
                <a:srgbClr val="29771F"/>
              </a:solidFill>
              <a:latin typeface="Cambria" pitchFamily="18" charset="0"/>
            </a:endParaRPr>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Image result for who"/>
          <p:cNvPicPr>
            <a:picLocks noChangeAspect="1" noChangeArrowheads="1"/>
          </p:cNvPicPr>
          <p:nvPr/>
        </p:nvPicPr>
        <p:blipFill>
          <a:blip r:embed="rId3"/>
          <a:srcRect/>
          <a:stretch>
            <a:fillRect/>
          </a:stretch>
        </p:blipFill>
        <p:spPr bwMode="auto">
          <a:xfrm>
            <a:off x="-19878" y="0"/>
            <a:ext cx="9163878" cy="6858000"/>
          </a:xfrm>
          <a:prstGeom prst="rect">
            <a:avLst/>
          </a:prstGeom>
          <a:noFill/>
        </p:spPr>
      </p:pic>
      <p:pic>
        <p:nvPicPr>
          <p:cNvPr id="2051" name="Picture 3" descr="jaune"/>
          <p:cNvPicPr>
            <a:picLocks noChangeAspect="1" noChangeArrowheads="1"/>
          </p:cNvPicPr>
          <p:nvPr/>
        </p:nvPicPr>
        <p:blipFill>
          <a:blip r:embed="rId4"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solidFill>
                  <a:schemeClr val="bg1"/>
                </a:solidFill>
              </a:rPr>
              <a:t>This </a:t>
            </a:r>
            <a:r>
              <a:rPr lang="en-US" altLang="en-US" sz="1200" dirty="0" err="1">
                <a:solidFill>
                  <a:schemeClr val="bg1"/>
                </a:solidFill>
              </a:rPr>
              <a:t>programme</a:t>
            </a:r>
            <a:r>
              <a:rPr lang="en-US" altLang="en-US" sz="1200" dirty="0">
                <a:solidFill>
                  <a:schemeClr val="bg1"/>
                </a:solidFill>
              </a:rPr>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0" y="-285776"/>
            <a:ext cx="9144000" cy="911019"/>
          </a:xfrm>
          <a:prstGeom prst="rect">
            <a:avLst/>
          </a:prstGeom>
        </p:spPr>
        <p:txBody>
          <a:bodyPr wrap="square">
            <a:spAutoFit/>
          </a:bodyPr>
          <a:lstStyle/>
          <a:p>
            <a:pPr>
              <a:lnSpc>
                <a:spcPct val="80000"/>
              </a:lnSpc>
              <a:spcBef>
                <a:spcPts val="600"/>
              </a:spcBef>
              <a:spcAft>
                <a:spcPts val="600"/>
              </a:spcAft>
              <a:buFont typeface="Wingdings" pitchFamily="2" charset="2"/>
              <a:buNone/>
              <a:defRPr/>
            </a:pPr>
            <a:endParaRPr lang="en-US" b="1" dirty="0" smtClean="0">
              <a:solidFill>
                <a:srgbClr val="FF0000"/>
              </a:solidFill>
            </a:endParaRPr>
          </a:p>
          <a:p>
            <a:pPr algn="ctr">
              <a:lnSpc>
                <a:spcPct val="80000"/>
              </a:lnSpc>
              <a:spcBef>
                <a:spcPts val="600"/>
              </a:spcBef>
              <a:spcAft>
                <a:spcPts val="600"/>
              </a:spcAft>
              <a:buFont typeface="Wingdings" pitchFamily="2" charset="2"/>
              <a:buNone/>
              <a:defRPr/>
            </a:pPr>
            <a:r>
              <a:rPr lang="en-US" sz="3600" b="1" dirty="0" smtClean="0">
                <a:solidFill>
                  <a:schemeClr val="bg1"/>
                </a:solidFill>
                <a:latin typeface="Cambria" pitchFamily="18" charset="0"/>
              </a:rPr>
              <a:t>        2.1.1. Eligibility Criteria</a:t>
            </a:r>
            <a:endParaRPr lang="en-US" sz="3600" b="1" dirty="0" smtClean="0">
              <a:solidFill>
                <a:schemeClr val="bg1"/>
              </a:solidFill>
            </a:endParaRPr>
          </a:p>
        </p:txBody>
      </p:sp>
      <p:sp>
        <p:nvSpPr>
          <p:cNvPr id="10" name="TextBox 9"/>
          <p:cNvSpPr txBox="1"/>
          <p:nvPr/>
        </p:nvSpPr>
        <p:spPr>
          <a:xfrm>
            <a:off x="285720" y="642918"/>
            <a:ext cx="2571768" cy="387798"/>
          </a:xfrm>
          <a:prstGeom prst="rect">
            <a:avLst/>
          </a:prstGeom>
          <a:noFill/>
        </p:spPr>
        <p:txBody>
          <a:bodyPr wrap="square" rtlCol="0">
            <a:spAutoFit/>
          </a:bodyPr>
          <a:lstStyle/>
          <a:p>
            <a:pPr>
              <a:lnSpc>
                <a:spcPct val="80000"/>
              </a:lnSpc>
              <a:spcBef>
                <a:spcPts val="600"/>
              </a:spcBef>
              <a:spcAft>
                <a:spcPts val="600"/>
              </a:spcAft>
              <a:defRPr/>
            </a:pPr>
            <a:r>
              <a:rPr lang="en-US" sz="2400" b="1" dirty="0" smtClean="0">
                <a:solidFill>
                  <a:schemeClr val="bg1"/>
                </a:solidFill>
                <a:latin typeface="Cambria" pitchFamily="18" charset="0"/>
              </a:rPr>
              <a:t>Who may apply?</a:t>
            </a:r>
            <a:r>
              <a:rPr lang="en-US" b="1" dirty="0" smtClean="0">
                <a:solidFill>
                  <a:schemeClr val="bg1"/>
                </a:solidFill>
                <a:latin typeface="Cambria" pitchFamily="18" charset="0"/>
              </a:rPr>
              <a:t>   </a:t>
            </a:r>
          </a:p>
        </p:txBody>
      </p:sp>
      <p:sp>
        <p:nvSpPr>
          <p:cNvPr id="12" name="TextBox 11"/>
          <p:cNvSpPr txBox="1"/>
          <p:nvPr/>
        </p:nvSpPr>
        <p:spPr>
          <a:xfrm>
            <a:off x="214282" y="1142984"/>
            <a:ext cx="3143272" cy="763286"/>
          </a:xfrm>
          <a:prstGeom prst="rect">
            <a:avLst/>
          </a:prstGeom>
          <a:noFill/>
        </p:spPr>
        <p:txBody>
          <a:bodyPr wrap="square" rtlCol="0">
            <a:spAutoFit/>
          </a:bodyPr>
          <a:lstStyle/>
          <a:p>
            <a:pPr>
              <a:lnSpc>
                <a:spcPct val="80000"/>
              </a:lnSpc>
              <a:spcBef>
                <a:spcPts val="600"/>
              </a:spcBef>
              <a:spcAft>
                <a:spcPts val="600"/>
              </a:spcAft>
              <a:defRPr/>
            </a:pPr>
            <a:r>
              <a:rPr lang="en-GB" sz="2400" dirty="0" smtClean="0">
                <a:solidFill>
                  <a:schemeClr val="bg1"/>
                </a:solidFill>
                <a:latin typeface="Cambria" pitchFamily="18" charset="0"/>
              </a:rPr>
              <a:t>1. be </a:t>
            </a:r>
            <a:r>
              <a:rPr lang="pl-PL" sz="2400" dirty="0" smtClean="0">
                <a:solidFill>
                  <a:schemeClr val="bg1"/>
                </a:solidFill>
                <a:latin typeface="Cambria" pitchFamily="18" charset="0"/>
              </a:rPr>
              <a:t>a legal person</a:t>
            </a:r>
            <a:endParaRPr lang="en-GB" u="sng" dirty="0" smtClean="0">
              <a:solidFill>
                <a:schemeClr val="bg1"/>
              </a:solidFill>
              <a:latin typeface="Cambria" pitchFamily="18" charset="0"/>
            </a:endParaRPr>
          </a:p>
          <a:p>
            <a:pPr>
              <a:lnSpc>
                <a:spcPct val="80000"/>
              </a:lnSpc>
              <a:spcBef>
                <a:spcPts val="600"/>
              </a:spcBef>
              <a:spcAft>
                <a:spcPts val="600"/>
              </a:spcAft>
              <a:buFont typeface="Wingdings" pitchFamily="2" charset="2"/>
              <a:buChar char="ü"/>
              <a:defRPr/>
            </a:pPr>
            <a:endParaRPr lang="pl-PL" dirty="0" smtClean="0">
              <a:solidFill>
                <a:schemeClr val="bg1"/>
              </a:solidFill>
              <a:latin typeface="Cambria" pitchFamily="18" charset="0"/>
            </a:endParaRPr>
          </a:p>
        </p:txBody>
      </p:sp>
      <p:sp>
        <p:nvSpPr>
          <p:cNvPr id="13" name="TextBox 12"/>
          <p:cNvSpPr txBox="1"/>
          <p:nvPr/>
        </p:nvSpPr>
        <p:spPr>
          <a:xfrm>
            <a:off x="6929454" y="857232"/>
            <a:ext cx="2214546" cy="4841325"/>
          </a:xfrm>
          <a:prstGeom prst="rect">
            <a:avLst/>
          </a:prstGeom>
          <a:noFill/>
        </p:spPr>
        <p:txBody>
          <a:bodyPr wrap="square" rtlCol="0">
            <a:spAutoFit/>
          </a:bodyPr>
          <a:lstStyle/>
          <a:p>
            <a:pPr>
              <a:lnSpc>
                <a:spcPct val="80000"/>
              </a:lnSpc>
              <a:spcBef>
                <a:spcPts val="600"/>
              </a:spcBef>
              <a:spcAft>
                <a:spcPts val="600"/>
              </a:spcAft>
              <a:defRPr/>
            </a:pPr>
            <a:r>
              <a:rPr lang="en-US" sz="2400" dirty="0" smtClean="0">
                <a:solidFill>
                  <a:schemeClr val="bg1"/>
                </a:solidFill>
                <a:latin typeface="Cambria" pitchFamily="18" charset="0"/>
              </a:rPr>
              <a:t>2. be directly responsible for the preparation and management of the action with the co-applicant(s) affiliated entity(</a:t>
            </a:r>
            <a:r>
              <a:rPr lang="en-US" sz="2400" dirty="0" err="1" smtClean="0">
                <a:solidFill>
                  <a:schemeClr val="bg1"/>
                </a:solidFill>
                <a:latin typeface="Cambria" pitchFamily="18" charset="0"/>
              </a:rPr>
              <a:t>ies</a:t>
            </a:r>
            <a:r>
              <a:rPr lang="en-US" sz="2400" dirty="0" smtClean="0">
                <a:solidFill>
                  <a:schemeClr val="bg1"/>
                </a:solidFill>
                <a:latin typeface="Cambria" pitchFamily="18" charset="0"/>
              </a:rPr>
              <a:t>), not acting as an intermediary</a:t>
            </a:r>
            <a:r>
              <a:rPr lang="pl-PL" sz="2400" dirty="0" smtClean="0">
                <a:solidFill>
                  <a:schemeClr val="bg1"/>
                </a:solidFill>
                <a:latin typeface="Cambria" pitchFamily="18" charset="0"/>
              </a:rPr>
              <a:t>;</a:t>
            </a:r>
            <a:r>
              <a:rPr lang="en-GB" sz="2400" dirty="0" smtClean="0">
                <a:solidFill>
                  <a:schemeClr val="bg1"/>
                </a:solidFill>
                <a:latin typeface="Cambria" pitchFamily="18" charset="0"/>
              </a:rPr>
              <a:t> </a:t>
            </a:r>
          </a:p>
          <a:p>
            <a:endParaRPr lang="en-US" dirty="0" smtClean="0"/>
          </a:p>
          <a:p>
            <a:endParaRPr lang="en-US" dirty="0" smtClean="0"/>
          </a:p>
          <a:p>
            <a:endParaRPr lang="en-US" dirty="0"/>
          </a:p>
        </p:txBody>
      </p:sp>
      <p:sp>
        <p:nvSpPr>
          <p:cNvPr id="14" name="TextBox 13"/>
          <p:cNvSpPr txBox="1"/>
          <p:nvPr/>
        </p:nvSpPr>
        <p:spPr>
          <a:xfrm>
            <a:off x="0" y="5143512"/>
            <a:ext cx="2857520" cy="1477328"/>
          </a:xfrm>
          <a:prstGeom prst="rect">
            <a:avLst/>
          </a:prstGeom>
          <a:noFill/>
        </p:spPr>
        <p:txBody>
          <a:bodyPr wrap="square" rtlCol="0">
            <a:spAutoFit/>
          </a:bodyPr>
          <a:lstStyle/>
          <a:p>
            <a:pPr marL="0" lvl="1"/>
            <a:r>
              <a:rPr lang="en-GB" sz="2400" dirty="0" smtClean="0">
                <a:solidFill>
                  <a:schemeClr val="bg1"/>
                </a:solidFill>
                <a:latin typeface="Cambria" pitchFamily="18" charset="0"/>
              </a:rPr>
              <a:t>4. be non-profit making for the purpose of this call </a:t>
            </a:r>
            <a:endParaRPr lang="en-US" sz="2400" dirty="0" smtClean="0">
              <a:solidFill>
                <a:schemeClr val="bg1"/>
              </a:solidFill>
              <a:latin typeface="Cambria" pitchFamily="18" charset="0"/>
            </a:endParaRPr>
          </a:p>
          <a:p>
            <a:endParaRPr lang="en-US" dirty="0"/>
          </a:p>
        </p:txBody>
      </p:sp>
      <p:sp>
        <p:nvSpPr>
          <p:cNvPr id="15" name="TextBox 14"/>
          <p:cNvSpPr txBox="1"/>
          <p:nvPr/>
        </p:nvSpPr>
        <p:spPr>
          <a:xfrm>
            <a:off x="0" y="1928802"/>
            <a:ext cx="2928926" cy="3046988"/>
          </a:xfrm>
          <a:prstGeom prst="rect">
            <a:avLst/>
          </a:prstGeom>
          <a:noFill/>
        </p:spPr>
        <p:txBody>
          <a:bodyPr wrap="square" rtlCol="0">
            <a:spAutoFit/>
          </a:bodyPr>
          <a:lstStyle/>
          <a:p>
            <a:r>
              <a:rPr lang="en-US" sz="2400" dirty="0" smtClean="0">
                <a:solidFill>
                  <a:schemeClr val="bg1"/>
                </a:solidFill>
                <a:latin typeface="Cambria" pitchFamily="18" charset="0"/>
              </a:rPr>
              <a:t>3. Be effectively established in either Albania or Kosovo, or have a local branch office properly registered /established  in Kosovo or Albania</a:t>
            </a:r>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Image result for who"/>
          <p:cNvPicPr>
            <a:picLocks noChangeAspect="1" noChangeArrowheads="1"/>
          </p:cNvPicPr>
          <p:nvPr/>
        </p:nvPicPr>
        <p:blipFill>
          <a:blip r:embed="rId3"/>
          <a:srcRect/>
          <a:stretch>
            <a:fillRect/>
          </a:stretch>
        </p:blipFill>
        <p:spPr bwMode="auto">
          <a:xfrm>
            <a:off x="6000760" y="0"/>
            <a:ext cx="3143240" cy="3143240"/>
          </a:xfrm>
          <a:prstGeom prst="rect">
            <a:avLst/>
          </a:prstGeom>
          <a:noFill/>
        </p:spPr>
      </p:pic>
      <p:sp>
        <p:nvSpPr>
          <p:cNvPr id="1028" name="Title 1"/>
          <p:cNvSpPr>
            <a:spLocks noGrp="1"/>
          </p:cNvSpPr>
          <p:nvPr>
            <p:ph type="ctrTitle"/>
          </p:nvPr>
        </p:nvSpPr>
        <p:spPr>
          <a:xfrm>
            <a:off x="0" y="1773238"/>
            <a:ext cx="9144000" cy="2084390"/>
          </a:xfrm>
        </p:spPr>
        <p:txBody>
          <a:bodyPr rtlCol="0">
            <a:normAutofit/>
          </a:bodyPr>
          <a:lstStyle/>
          <a:p>
            <a:r>
              <a:rPr lang="en-US" dirty="0" smtClean="0">
                <a:solidFill>
                  <a:schemeClr val="accent6"/>
                </a:solidFill>
                <a:latin typeface="Cambria" pitchFamily="18" charset="0"/>
              </a:rPr>
              <a:t/>
            </a:r>
            <a:br>
              <a:rPr lang="en-US" dirty="0" smtClean="0">
                <a:solidFill>
                  <a:schemeClr val="accent6"/>
                </a:solidFill>
                <a:latin typeface="Cambria" pitchFamily="18" charset="0"/>
              </a:rPr>
            </a:br>
            <a:endParaRPr lang="sq-AL" sz="4000" dirty="0" smtClean="0">
              <a:latin typeface="Cambria" pitchFamily="18" charset="0"/>
            </a:endParaRPr>
          </a:p>
        </p:txBody>
      </p:sp>
      <p:pic>
        <p:nvPicPr>
          <p:cNvPr id="2051" name="Picture 3" descr="jaune"/>
          <p:cNvPicPr>
            <a:picLocks noChangeAspect="1" noChangeArrowheads="1"/>
          </p:cNvPicPr>
          <p:nvPr/>
        </p:nvPicPr>
        <p:blipFill>
          <a:blip r:embed="rId4" cstate="print"/>
          <a:srcRect/>
          <a:stretch>
            <a:fillRect/>
          </a:stretch>
        </p:blipFill>
        <p:spPr bwMode="auto">
          <a:xfrm>
            <a:off x="4232275" y="6049962"/>
            <a:ext cx="882259" cy="593748"/>
          </a:xfrm>
          <a:prstGeom prst="rect">
            <a:avLst/>
          </a:prstGeom>
          <a:noFill/>
          <a:ln w="9525">
            <a:noFill/>
            <a:miter lim="800000"/>
            <a:headEnd/>
            <a:tailEnd/>
          </a:ln>
        </p:spPr>
      </p:pic>
      <p:sp>
        <p:nvSpPr>
          <p:cNvPr id="2052" name="TextBox 5"/>
          <p:cNvSpPr txBox="1">
            <a:spLocks noChangeArrowheads="1"/>
          </p:cNvSpPr>
          <p:nvPr/>
        </p:nvSpPr>
        <p:spPr bwMode="auto">
          <a:xfrm>
            <a:off x="0" y="6572272"/>
            <a:ext cx="9144000" cy="276999"/>
          </a:xfrm>
          <a:prstGeom prst="rect">
            <a:avLst/>
          </a:prstGeom>
          <a:noFill/>
          <a:ln w="9525">
            <a:noFill/>
            <a:miter lim="800000"/>
            <a:headEnd/>
            <a:tailEnd/>
          </a:ln>
        </p:spPr>
        <p:txBody>
          <a:bodyPr wrap="square">
            <a:spAutoFit/>
          </a:bodyPr>
          <a:lstStyle/>
          <a:p>
            <a:pPr algn="ctr"/>
            <a:r>
              <a:rPr lang="en-US" altLang="en-US" sz="1200" dirty="0"/>
              <a:t>This </a:t>
            </a:r>
            <a:r>
              <a:rPr lang="en-US" altLang="en-US" sz="1200" dirty="0" err="1"/>
              <a:t>programme</a:t>
            </a:r>
            <a:r>
              <a:rPr lang="en-US" altLang="en-US" sz="1200" dirty="0"/>
              <a:t> is funded by EU</a:t>
            </a:r>
          </a:p>
        </p:txBody>
      </p:sp>
      <p:sp>
        <p:nvSpPr>
          <p:cNvPr id="5" name="Title 1"/>
          <p:cNvSpPr txBox="1">
            <a:spLocks/>
          </p:cNvSpPr>
          <p:nvPr/>
        </p:nvSpPr>
        <p:spPr bwMode="auto">
          <a:xfrm>
            <a:off x="0" y="3429000"/>
            <a:ext cx="9144000" cy="714375"/>
          </a:xfrm>
          <a:prstGeom prst="rect">
            <a:avLst/>
          </a:prstGeom>
          <a:noFill/>
          <a:ln w="9525">
            <a:noFill/>
            <a:miter lim="800000"/>
            <a:headEnd/>
            <a:tailEnd/>
          </a:ln>
        </p:spPr>
        <p:txBody>
          <a:bodyPr anchor="ctr"/>
          <a:lstStyle/>
          <a:p>
            <a:pPr algn="ctr" fontAlgn="auto">
              <a:spcAft>
                <a:spcPts val="0"/>
              </a:spcAft>
              <a:defRPr/>
            </a:pPr>
            <a:endParaRPr lang="sq-AL" sz="2300" b="1" dirty="0">
              <a:solidFill>
                <a:schemeClr val="accent6">
                  <a:lumMod val="50000"/>
                </a:schemeClr>
              </a:solidFill>
              <a:effectLst>
                <a:outerShdw blurRad="50800" dist="38100" dir="2700000" algn="tl" rotWithShape="0">
                  <a:prstClr val="black">
                    <a:alpha val="40000"/>
                  </a:prstClr>
                </a:outerShdw>
              </a:effectLst>
              <a:latin typeface="Cambria" pitchFamily="18" charset="0"/>
              <a:ea typeface="+mj-ea"/>
              <a:cs typeface="+mj-cs"/>
            </a:endParaRPr>
          </a:p>
        </p:txBody>
      </p:sp>
      <p:sp>
        <p:nvSpPr>
          <p:cNvPr id="6" name="Title 1"/>
          <p:cNvSpPr txBox="1">
            <a:spLocks/>
          </p:cNvSpPr>
          <p:nvPr/>
        </p:nvSpPr>
        <p:spPr bwMode="auto">
          <a:xfrm>
            <a:off x="0" y="0"/>
            <a:ext cx="9144000" cy="1071563"/>
          </a:xfrm>
          <a:prstGeom prst="rect">
            <a:avLst/>
          </a:prstGeom>
          <a:noFill/>
          <a:ln w="9525">
            <a:noFill/>
            <a:miter lim="800000"/>
            <a:headEnd/>
            <a:tailEnd/>
          </a:ln>
        </p:spPr>
        <p:txBody>
          <a:bodyPr anchor="ctr"/>
          <a:lstStyle/>
          <a:p>
            <a:pPr algn="ctr" fontAlgn="auto">
              <a:spcAft>
                <a:spcPts val="0"/>
              </a:spcAft>
              <a:defRPr/>
            </a:pP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r>
              <a:rPr lang="en-US" sz="2400" dirty="0">
                <a:solidFill>
                  <a:srgbClr val="000000"/>
                </a:solidFill>
                <a:latin typeface="Cambria" pitchFamily="18" charset="0"/>
                <a:cs typeface="+mn-cs"/>
              </a:rPr>
              <a:t> </a:t>
            </a:r>
            <a:r>
              <a:rPr lang="sq-AL" sz="3600" b="1" dirty="0">
                <a:solidFill>
                  <a:srgbClr val="FFC000"/>
                </a:solidFill>
                <a:latin typeface="Cambria" pitchFamily="18" charset="0"/>
                <a:ea typeface="+mj-ea"/>
                <a:cs typeface="+mj-cs"/>
              </a:rPr>
              <a:t/>
            </a:r>
            <a:br>
              <a:rPr lang="sq-AL" sz="3600" b="1" dirty="0">
                <a:solidFill>
                  <a:srgbClr val="FFC000"/>
                </a:solidFill>
                <a:latin typeface="Cambria" pitchFamily="18" charset="0"/>
                <a:ea typeface="+mj-ea"/>
                <a:cs typeface="+mj-cs"/>
              </a:rPr>
            </a:br>
            <a:endParaRPr lang="sq-AL" sz="2800" b="1" dirty="0">
              <a:effectLst>
                <a:outerShdw blurRad="50800" dist="38100" dir="2700000" algn="tl" rotWithShape="0">
                  <a:prstClr val="black">
                    <a:alpha val="40000"/>
                  </a:prstClr>
                </a:outerShdw>
              </a:effectLst>
              <a:latin typeface="Cambria" pitchFamily="18" charset="0"/>
              <a:ea typeface="+mj-ea"/>
              <a:cs typeface="+mj-cs"/>
            </a:endParaRPr>
          </a:p>
        </p:txBody>
      </p:sp>
      <p:sp>
        <p:nvSpPr>
          <p:cNvPr id="20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ltLang="en-US"/>
          </a:p>
        </p:txBody>
      </p:sp>
      <p:sp>
        <p:nvSpPr>
          <p:cNvPr id="8" name="Rectangle 7"/>
          <p:cNvSpPr/>
          <p:nvPr/>
        </p:nvSpPr>
        <p:spPr>
          <a:xfrm>
            <a:off x="0" y="0"/>
            <a:ext cx="7786710" cy="1661993"/>
          </a:xfrm>
          <a:prstGeom prst="rect">
            <a:avLst/>
          </a:prstGeom>
        </p:spPr>
        <p:txBody>
          <a:bodyPr wrap="square">
            <a:spAutoFit/>
          </a:bodyPr>
          <a:lstStyle/>
          <a:p>
            <a:pPr>
              <a:lnSpc>
                <a:spcPct val="80000"/>
              </a:lnSpc>
              <a:spcBef>
                <a:spcPts val="600"/>
              </a:spcBef>
              <a:spcAft>
                <a:spcPts val="600"/>
              </a:spcAft>
              <a:buFont typeface="Wingdings" pitchFamily="2" charset="2"/>
              <a:buNone/>
              <a:defRPr/>
            </a:pPr>
            <a:endParaRPr lang="en-US" b="1" dirty="0" smtClean="0">
              <a:solidFill>
                <a:srgbClr val="FF0000"/>
              </a:solidFill>
            </a:endParaRPr>
          </a:p>
          <a:p>
            <a:pPr algn="ctr">
              <a:lnSpc>
                <a:spcPct val="80000"/>
              </a:lnSpc>
              <a:spcBef>
                <a:spcPts val="600"/>
              </a:spcBef>
              <a:spcAft>
                <a:spcPts val="600"/>
              </a:spcAft>
              <a:buFont typeface="Wingdings" pitchFamily="2" charset="2"/>
              <a:buNone/>
              <a:defRPr/>
            </a:pPr>
            <a:r>
              <a:rPr lang="en-US" sz="3600" b="1" dirty="0" smtClean="0">
                <a:solidFill>
                  <a:srgbClr val="00CC00"/>
                </a:solidFill>
                <a:latin typeface="Cambria" pitchFamily="18" charset="0"/>
              </a:rPr>
              <a:t>        </a:t>
            </a:r>
            <a:r>
              <a:rPr lang="en-US" sz="3600" b="1" dirty="0" smtClean="0">
                <a:latin typeface="Cambria" pitchFamily="18" charset="0"/>
              </a:rPr>
              <a:t>Eligibility Criteria</a:t>
            </a:r>
          </a:p>
          <a:p>
            <a:pPr>
              <a:lnSpc>
                <a:spcPct val="80000"/>
              </a:lnSpc>
              <a:spcBef>
                <a:spcPts val="600"/>
              </a:spcBef>
              <a:spcAft>
                <a:spcPts val="600"/>
              </a:spcAft>
              <a:buFont typeface="Wingdings" pitchFamily="2" charset="2"/>
              <a:buNone/>
              <a:defRPr/>
            </a:pPr>
            <a:endParaRPr lang="en-US" b="1" dirty="0" smtClean="0"/>
          </a:p>
          <a:p>
            <a:pPr>
              <a:lnSpc>
                <a:spcPct val="80000"/>
              </a:lnSpc>
              <a:spcBef>
                <a:spcPts val="600"/>
              </a:spcBef>
              <a:spcAft>
                <a:spcPts val="600"/>
              </a:spcAft>
              <a:buFont typeface="Wingdings" pitchFamily="2" charset="2"/>
              <a:buNone/>
              <a:defRPr/>
            </a:pPr>
            <a:endParaRPr lang="en-US" dirty="0"/>
          </a:p>
        </p:txBody>
      </p:sp>
      <p:sp>
        <p:nvSpPr>
          <p:cNvPr id="9" name="Rectangle 8"/>
          <p:cNvSpPr/>
          <p:nvPr/>
        </p:nvSpPr>
        <p:spPr>
          <a:xfrm>
            <a:off x="0" y="1214421"/>
            <a:ext cx="5072066" cy="5672322"/>
          </a:xfrm>
          <a:prstGeom prst="rect">
            <a:avLst/>
          </a:prstGeom>
        </p:spPr>
        <p:txBody>
          <a:bodyPr wrap="square">
            <a:spAutoFit/>
          </a:bodyPr>
          <a:lstStyle/>
          <a:p>
            <a:pPr>
              <a:lnSpc>
                <a:spcPct val="80000"/>
              </a:lnSpc>
              <a:spcBef>
                <a:spcPts val="600"/>
              </a:spcBef>
              <a:spcAft>
                <a:spcPts val="600"/>
              </a:spcAft>
              <a:buFont typeface="Wingdings" pitchFamily="2" charset="2"/>
              <a:buNone/>
              <a:defRPr/>
            </a:pPr>
            <a:r>
              <a:rPr lang="en-US" sz="2400" b="1" dirty="0" smtClean="0">
                <a:solidFill>
                  <a:srgbClr val="00CC00"/>
                </a:solidFill>
                <a:latin typeface="Cambria" pitchFamily="18" charset="0"/>
              </a:rPr>
              <a:t>Applicants must be a be a specific type of institution or organization such as</a:t>
            </a:r>
            <a:r>
              <a:rPr lang="pl-PL" sz="2400" b="1" dirty="0" smtClean="0">
                <a:solidFill>
                  <a:srgbClr val="00CC00"/>
                </a:solidFill>
                <a:latin typeface="Cambria" pitchFamily="18" charset="0"/>
              </a:rPr>
              <a:t>: </a:t>
            </a:r>
          </a:p>
          <a:p>
            <a:pPr lvl="1">
              <a:buFont typeface="Wingdings" pitchFamily="2" charset="2"/>
              <a:buChar char="v"/>
            </a:pPr>
            <a:r>
              <a:rPr lang="en-GB" sz="2000" dirty="0" smtClean="0">
                <a:solidFill>
                  <a:srgbClr val="29771F"/>
                </a:solidFill>
                <a:latin typeface="Cambria" pitchFamily="18" charset="0"/>
              </a:rPr>
              <a:t>Central, regional and local government units (ministries, municipalities, departments, agencies</a:t>
            </a:r>
          </a:p>
          <a:p>
            <a:pPr lvl="1">
              <a:buFont typeface="Wingdings" pitchFamily="2" charset="2"/>
              <a:buChar char="v"/>
            </a:pPr>
            <a:r>
              <a:rPr lang="en-GB" sz="2000" dirty="0" smtClean="0">
                <a:solidFill>
                  <a:srgbClr val="29771F"/>
                </a:solidFill>
                <a:latin typeface="Cambria" pitchFamily="18" charset="0"/>
              </a:rPr>
              <a:t>Local tourist organisations</a:t>
            </a:r>
          </a:p>
          <a:p>
            <a:pPr lvl="1">
              <a:buFont typeface="Wingdings" pitchFamily="2" charset="2"/>
              <a:buChar char="v"/>
            </a:pPr>
            <a:r>
              <a:rPr lang="en-GB" sz="2000" dirty="0" smtClean="0">
                <a:solidFill>
                  <a:srgbClr val="29771F"/>
                </a:solidFill>
                <a:latin typeface="Cambria" pitchFamily="18" charset="0"/>
              </a:rPr>
              <a:t>Civil society organisations</a:t>
            </a:r>
          </a:p>
          <a:p>
            <a:pPr lvl="1">
              <a:buFont typeface="Wingdings" pitchFamily="2" charset="2"/>
              <a:buChar char="v"/>
            </a:pPr>
            <a:r>
              <a:rPr lang="en-GB" sz="2000" dirty="0" smtClean="0">
                <a:solidFill>
                  <a:srgbClr val="29771F"/>
                </a:solidFill>
                <a:latin typeface="Cambria" pitchFamily="18" charset="0"/>
              </a:rPr>
              <a:t>National Parks,  bodies and organisation for nature protection</a:t>
            </a:r>
          </a:p>
          <a:p>
            <a:pPr lvl="1">
              <a:buFont typeface="Wingdings" pitchFamily="2" charset="2"/>
              <a:buChar char="v"/>
            </a:pPr>
            <a:r>
              <a:rPr lang="en-GB" sz="2000" dirty="0" smtClean="0">
                <a:solidFill>
                  <a:srgbClr val="29771F"/>
                </a:solidFill>
                <a:latin typeface="Cambria" pitchFamily="18" charset="0"/>
              </a:rPr>
              <a:t>Chambers of Commerce and Chambers of Crafts and Trades</a:t>
            </a:r>
          </a:p>
          <a:p>
            <a:pPr lvl="1">
              <a:buFont typeface="Wingdings" pitchFamily="2" charset="2"/>
              <a:buChar char="v"/>
            </a:pPr>
            <a:r>
              <a:rPr lang="en-GB" sz="2000" dirty="0" smtClean="0">
                <a:solidFill>
                  <a:srgbClr val="29771F"/>
                </a:solidFill>
                <a:latin typeface="Cambria" pitchFamily="18" charset="0"/>
              </a:rPr>
              <a:t>Professional associations, and associations of SME's</a:t>
            </a:r>
          </a:p>
          <a:p>
            <a:pPr lvl="1">
              <a:buFont typeface="Wingdings" pitchFamily="2" charset="2"/>
              <a:buChar char="v"/>
            </a:pPr>
            <a:r>
              <a:rPr lang="en-GB" sz="2000" dirty="0" smtClean="0">
                <a:solidFill>
                  <a:srgbClr val="29771F"/>
                </a:solidFill>
                <a:latin typeface="Cambria" pitchFamily="18" charset="0"/>
              </a:rPr>
              <a:t>public bodies acting as service providers</a:t>
            </a:r>
          </a:p>
          <a:p>
            <a:pPr lvl="1">
              <a:buFont typeface="Wingdings" pitchFamily="2" charset="2"/>
              <a:buChar char="v"/>
            </a:pPr>
            <a:endParaRPr lang="en-GB" sz="2000" dirty="0" smtClean="0">
              <a:solidFill>
                <a:srgbClr val="29771F"/>
              </a:solidFill>
              <a:latin typeface="Cambria" pitchFamily="18" charset="0"/>
            </a:endParaRPr>
          </a:p>
          <a:p>
            <a:pPr lvl="1">
              <a:buFont typeface="Wingdings" pitchFamily="2" charset="2"/>
              <a:buChar char="v"/>
            </a:pPr>
            <a:endParaRPr lang="en-GB" sz="2000" dirty="0" smtClean="0">
              <a:solidFill>
                <a:srgbClr val="29771F"/>
              </a:solidFill>
              <a:latin typeface="Cambria" pitchFamily="18" charset="0"/>
            </a:endParaRPr>
          </a:p>
        </p:txBody>
      </p:sp>
      <p:sp>
        <p:nvSpPr>
          <p:cNvPr id="12" name="TextBox 11"/>
          <p:cNvSpPr txBox="1"/>
          <p:nvPr/>
        </p:nvSpPr>
        <p:spPr>
          <a:xfrm>
            <a:off x="4500562" y="2071678"/>
            <a:ext cx="4643438" cy="4062651"/>
          </a:xfrm>
          <a:prstGeom prst="rect">
            <a:avLst/>
          </a:prstGeom>
          <a:noFill/>
        </p:spPr>
        <p:txBody>
          <a:bodyPr wrap="square" rtlCol="0">
            <a:spAutoFit/>
          </a:bodyPr>
          <a:lstStyle/>
          <a:p>
            <a:pPr lvl="1">
              <a:buFont typeface="Wingdings" pitchFamily="2" charset="2"/>
              <a:buChar char="v"/>
            </a:pPr>
            <a:r>
              <a:rPr lang="en-GB" sz="2000" dirty="0" smtClean="0">
                <a:solidFill>
                  <a:srgbClr val="29771F"/>
                </a:solidFill>
                <a:latin typeface="Cambria" pitchFamily="18" charset="0"/>
              </a:rPr>
              <a:t>Education and training institutions (e.g. primary schools, VET schools, Universities, etc.)</a:t>
            </a:r>
          </a:p>
          <a:p>
            <a:pPr lvl="1">
              <a:buFont typeface="Wingdings" pitchFamily="2" charset="2"/>
              <a:buChar char="v"/>
            </a:pPr>
            <a:r>
              <a:rPr lang="en-GB" sz="2000" dirty="0" smtClean="0">
                <a:solidFill>
                  <a:srgbClr val="29771F"/>
                </a:solidFill>
                <a:latin typeface="Cambria" pitchFamily="18" charset="0"/>
              </a:rPr>
              <a:t>Cultural institutions such as museums, libraries, orchestras, etc.</a:t>
            </a:r>
          </a:p>
          <a:p>
            <a:pPr lvl="1">
              <a:buFont typeface="Wingdings" pitchFamily="2" charset="2"/>
              <a:buChar char="v"/>
            </a:pPr>
            <a:r>
              <a:rPr lang="en-GB" sz="2000" dirty="0" smtClean="0">
                <a:solidFill>
                  <a:srgbClr val="29771F"/>
                </a:solidFill>
                <a:latin typeface="Cambria" pitchFamily="18" charset="0"/>
              </a:rPr>
              <a:t>Research, development and innovation (RDI) institutions</a:t>
            </a:r>
          </a:p>
          <a:p>
            <a:pPr lvl="1">
              <a:buFont typeface="Wingdings" pitchFamily="2" charset="2"/>
              <a:buChar char="v"/>
            </a:pPr>
            <a:r>
              <a:rPr lang="en-GB" sz="2000" dirty="0" smtClean="0">
                <a:solidFill>
                  <a:srgbClr val="29771F"/>
                </a:solidFill>
                <a:latin typeface="Cambria" pitchFamily="18" charset="0"/>
              </a:rPr>
              <a:t>Agencies for local or regional development</a:t>
            </a:r>
          </a:p>
          <a:p>
            <a:pPr lvl="1">
              <a:buFont typeface="Wingdings" pitchFamily="2" charset="2"/>
              <a:buChar char="v"/>
            </a:pPr>
            <a:r>
              <a:rPr lang="en-GB" sz="2000" dirty="0" smtClean="0">
                <a:solidFill>
                  <a:srgbClr val="29771F"/>
                </a:solidFill>
                <a:latin typeface="Cambria" pitchFamily="18" charset="0"/>
              </a:rPr>
              <a:t>local authorities, local governments and their institutions, associations of    municipalities, </a:t>
            </a:r>
          </a:p>
          <a:p>
            <a:endParaRPr lang="en-US" dirty="0"/>
          </a:p>
        </p:txBody>
      </p:sp>
      <p:cxnSp>
        <p:nvCxnSpPr>
          <p:cNvPr id="14" name="Straight Connector 13"/>
          <p:cNvCxnSpPr/>
          <p:nvPr/>
        </p:nvCxnSpPr>
        <p:spPr>
          <a:xfrm rot="5400000">
            <a:off x="3071802" y="4071942"/>
            <a:ext cx="3857652" cy="158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85720" y="2143116"/>
            <a:ext cx="8858280"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BF"/>
      </a:hlink>
      <a:folHlink>
        <a:srgbClr val="FE19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6011</TotalTime>
  <Words>1500</Words>
  <Application>Microsoft Office PowerPoint</Application>
  <PresentationFormat>On-screen Show (4:3)</PresentationFormat>
  <Paragraphs>290</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Guidelines for Grant Applicants </vt:lpstr>
      <vt:lpstr> </vt:lpstr>
      <vt:lpstr> </vt:lpstr>
      <vt:lpstr>            -    </vt:lpstr>
      <vt:lpstr> </vt:lpstr>
      <vt:lpstr>  Find the overall correct budget of the action: a)250000 b)287500 c)326200</vt:lpstr>
      <vt:lpstr>Slide 7</vt:lpstr>
      <vt:lpstr>Slide 8</vt:lpstr>
      <vt:lpstr> </vt:lpstr>
      <vt:lpstr> </vt:lpstr>
      <vt:lpstr> </vt:lpstr>
      <vt:lpstr> </vt:lpstr>
      <vt:lpstr> </vt:lpstr>
      <vt:lpstr> </vt:lpstr>
      <vt:lpstr> </vt:lpstr>
      <vt:lpstr>Slide 16</vt:lpstr>
      <vt:lpstr> </vt:lpstr>
      <vt:lpstr> </vt:lpstr>
      <vt:lpstr> </vt:lpstr>
      <vt:lpstr>VISIBILITY</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Joint Technical Secretariat (JTS)   in the Cross Border Cooperation Programme</dc:title>
  <dc:creator>JTS Edin</dc:creator>
  <cp:lastModifiedBy>pc</cp:lastModifiedBy>
  <cp:revision>728</cp:revision>
  <dcterms:created xsi:type="dcterms:W3CDTF">2009-02-09T18:45:26Z</dcterms:created>
  <dcterms:modified xsi:type="dcterms:W3CDTF">2017-02-12T21:38:42Z</dcterms:modified>
</cp:coreProperties>
</file>