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5" r:id="rId2"/>
    <p:sldId id="270"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9" r:id="rId17"/>
    <p:sldId id="269" r:id="rId18"/>
    <p:sldId id="271" r:id="rId19"/>
    <p:sldId id="272" r:id="rId20"/>
    <p:sldId id="273" r:id="rId21"/>
    <p:sldId id="278"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97199-7C75-4FDC-AF66-596CBDBC6DD4}" type="datetimeFigureOut">
              <a:rPr lang="en-US" smtClean="0"/>
              <a:pPr/>
              <a:t>2/12/2017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05C6D9-AFAC-4C50-9382-BB1D1055EA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1D391E-ED03-42EA-A0E3-56B6B1FED2EF}" type="datetimeFigureOut">
              <a:rPr lang="en-US" smtClean="0"/>
              <a:pPr/>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8BDD3-3945-4C58-B1AC-9D7FF483A2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1D391E-ED03-42EA-A0E3-56B6B1FED2EF}" type="datetimeFigureOut">
              <a:rPr lang="en-US" smtClean="0"/>
              <a:pPr/>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8BDD3-3945-4C58-B1AC-9D7FF483A2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1D391E-ED03-42EA-A0E3-56B6B1FED2EF}" type="datetimeFigureOut">
              <a:rPr lang="en-US" smtClean="0"/>
              <a:pPr/>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8BDD3-3945-4C58-B1AC-9D7FF483A2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1D391E-ED03-42EA-A0E3-56B6B1FED2EF}" type="datetimeFigureOut">
              <a:rPr lang="en-US" smtClean="0"/>
              <a:pPr/>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8BDD3-3945-4C58-B1AC-9D7FF483A2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1D391E-ED03-42EA-A0E3-56B6B1FED2EF}" type="datetimeFigureOut">
              <a:rPr lang="en-US" smtClean="0"/>
              <a:pPr/>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8BDD3-3945-4C58-B1AC-9D7FF483A2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1D391E-ED03-42EA-A0E3-56B6B1FED2EF}" type="datetimeFigureOut">
              <a:rPr lang="en-US" smtClean="0"/>
              <a:pPr/>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8BDD3-3945-4C58-B1AC-9D7FF483A2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1D391E-ED03-42EA-A0E3-56B6B1FED2EF}" type="datetimeFigureOut">
              <a:rPr lang="en-US" smtClean="0"/>
              <a:pPr/>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48BDD3-3945-4C58-B1AC-9D7FF483A2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1D391E-ED03-42EA-A0E3-56B6B1FED2EF}" type="datetimeFigureOut">
              <a:rPr lang="en-US" smtClean="0"/>
              <a:pPr/>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48BDD3-3945-4C58-B1AC-9D7FF483A2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D391E-ED03-42EA-A0E3-56B6B1FED2EF}" type="datetimeFigureOut">
              <a:rPr lang="en-US" smtClean="0"/>
              <a:pPr/>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48BDD3-3945-4C58-B1AC-9D7FF483A2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D391E-ED03-42EA-A0E3-56B6B1FED2EF}" type="datetimeFigureOut">
              <a:rPr lang="en-US" smtClean="0"/>
              <a:pPr/>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8BDD3-3945-4C58-B1AC-9D7FF483A2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D391E-ED03-42EA-A0E3-56B6B1FED2EF}" type="datetimeFigureOut">
              <a:rPr lang="en-US" smtClean="0"/>
              <a:pPr/>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8BDD3-3945-4C58-B1AC-9D7FF483A2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D391E-ED03-42EA-A0E3-56B6B1FED2EF}" type="datetimeFigureOut">
              <a:rPr lang="en-US" smtClean="0"/>
              <a:pPr/>
              <a:t>2/12/2017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8BDD3-3945-4C58-B1AC-9D7FF483A2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ebgate.ec.europa.eu/europeaid/prospec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r>
              <a:rPr lang="en-US" b="1" dirty="0" smtClean="0">
                <a:solidFill>
                  <a:schemeClr val="accent3">
                    <a:lumMod val="50000"/>
                  </a:schemeClr>
                </a:solidFill>
                <a:latin typeface="Cambria" pitchFamily="18" charset="0"/>
              </a:rPr>
              <a:t>How to prepare your Concept Note</a:t>
            </a:r>
            <a:r>
              <a:rPr lang="en-GB" sz="2200" dirty="0" smtClean="0"/>
              <a:t>.</a:t>
            </a:r>
            <a:r>
              <a:rPr lang="en-US" dirty="0" smtClean="0"/>
              <a:t/>
            </a:r>
            <a:br>
              <a:rPr lang="en-US" dirty="0" smtClean="0"/>
            </a:br>
            <a:endParaRPr lang="sq-AL" sz="2800" dirty="0" smtClean="0">
              <a:latin typeface="Cambria" pitchFamily="18" charset="0"/>
            </a:endParaRPr>
          </a:p>
        </p:txBody>
      </p:sp>
      <p:pic>
        <p:nvPicPr>
          <p:cNvPr id="2051" name="Picture 3" descr="jaune"/>
          <p:cNvPicPr>
            <a:picLocks noChangeAspect="1" noChangeArrowheads="1"/>
          </p:cNvPicPr>
          <p:nvPr/>
        </p:nvPicPr>
        <p:blipFill>
          <a:blip r:embed="rId3"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en-US" sz="2400" b="1" dirty="0">
                <a:solidFill>
                  <a:srgbClr val="00B050"/>
                </a:solidFill>
                <a:latin typeface="Cambria" pitchFamily="18" charset="0"/>
                <a:ea typeface="+mj-ea"/>
                <a:cs typeface="+mj-cs"/>
              </a:rPr>
              <a:t>IPA Cross Border Cooperation </a:t>
            </a:r>
            <a:r>
              <a:rPr lang="en-US" sz="2400" b="1" dirty="0" err="1">
                <a:solidFill>
                  <a:srgbClr val="00B050"/>
                </a:solidFill>
                <a:latin typeface="Cambria" pitchFamily="18" charset="0"/>
                <a:ea typeface="+mj-ea"/>
                <a:cs typeface="+mj-cs"/>
              </a:rPr>
              <a:t>Programme</a:t>
            </a:r>
            <a:endParaRPr lang="en-US" sz="2400" b="1" dirty="0">
              <a:solidFill>
                <a:srgbClr val="00B050"/>
              </a:solidFill>
              <a:latin typeface="Cambria" pitchFamily="18" charset="0"/>
              <a:ea typeface="+mj-ea"/>
              <a:cs typeface="+mj-cs"/>
            </a:endParaRPr>
          </a:p>
          <a:p>
            <a:pPr algn="ctr" fontAlgn="auto">
              <a:spcAft>
                <a:spcPts val="0"/>
              </a:spcAft>
              <a:defRPr/>
            </a:pPr>
            <a:r>
              <a:rPr lang="en-US" sz="2400" b="1" dirty="0">
                <a:solidFill>
                  <a:srgbClr val="00B050"/>
                </a:solidFill>
                <a:latin typeface="Cambria" pitchFamily="18" charset="0"/>
                <a:ea typeface="+mj-ea"/>
                <a:cs typeface="+mj-cs"/>
              </a:rPr>
              <a:t>Albania – Kosovo* </a:t>
            </a:r>
            <a:r>
              <a:rPr lang="en-US" sz="2400" b="1" dirty="0" smtClean="0">
                <a:solidFill>
                  <a:srgbClr val="00B050"/>
                </a:solidFill>
                <a:latin typeface="Cambria" pitchFamily="18" charset="0"/>
                <a:ea typeface="+mj-ea"/>
                <a:cs typeface="+mj-cs"/>
              </a:rPr>
              <a:t>2014-2020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2057" name="TextBox 10"/>
          <p:cNvSpPr txBox="1">
            <a:spLocks noChangeArrowheads="1"/>
          </p:cNvSpPr>
          <p:nvPr/>
        </p:nvSpPr>
        <p:spPr bwMode="auto">
          <a:xfrm>
            <a:off x="214313" y="5643563"/>
            <a:ext cx="8929687" cy="677862"/>
          </a:xfrm>
          <a:prstGeom prst="rect">
            <a:avLst/>
          </a:prstGeom>
          <a:noFill/>
          <a:ln w="9525">
            <a:noFill/>
            <a:miter lim="800000"/>
            <a:headEnd/>
            <a:tailEnd/>
          </a:ln>
        </p:spPr>
        <p:txBody>
          <a:bodyPr>
            <a:spAutoFit/>
          </a:bodyPr>
          <a:lstStyle/>
          <a:p>
            <a:pPr algn="ctr"/>
            <a:r>
              <a:rPr lang="en-US" sz="1000" b="1" dirty="0"/>
              <a:t>*</a:t>
            </a:r>
            <a:r>
              <a:rPr lang="en-US" sz="1000" dirty="0"/>
              <a:t> </a:t>
            </a:r>
            <a:r>
              <a:rPr lang="en-US" sz="1000" b="1" i="1" dirty="0"/>
              <a:t>This designation is without prejudice to positions on status, and is in line with UNSCR 1244 and the ICJ Opinion on the Kosovo Declaration of </a:t>
            </a:r>
            <a:r>
              <a:rPr lang="en-US" sz="1000" b="1" i="1" dirty="0" smtClean="0"/>
              <a:t>    Independence</a:t>
            </a:r>
            <a:endParaRPr lang="en-US" sz="1000" dirty="0"/>
          </a:p>
          <a:p>
            <a:endParaRPr lang="en-US" dirty="0"/>
          </a:p>
        </p:txBody>
      </p:sp>
      <p:pic>
        <p:nvPicPr>
          <p:cNvPr id="2058" name="Picture 11"/>
          <p:cNvPicPr>
            <a:picLocks noChangeAspect="1" noChangeArrowheads="1"/>
          </p:cNvPicPr>
          <p:nvPr/>
        </p:nvPicPr>
        <p:blipFill>
          <a:blip r:embed="rId4" cstate="print"/>
          <a:srcRect l="19672" t="38655" r="13115" b="32362"/>
          <a:stretch>
            <a:fillRect/>
          </a:stretch>
        </p:blipFill>
        <p:spPr bwMode="auto">
          <a:xfrm>
            <a:off x="2357438" y="4286250"/>
            <a:ext cx="4751387" cy="1143000"/>
          </a:xfrm>
          <a:prstGeom prst="rect">
            <a:avLst/>
          </a:prstGeom>
          <a:noFill/>
          <a:ln w="9525">
            <a:noFill/>
            <a:miter lim="800000"/>
            <a:headEnd/>
            <a:tailEnd/>
          </a:ln>
        </p:spPr>
      </p:pic>
      <p:pic>
        <p:nvPicPr>
          <p:cNvPr id="1026" name="image04.png"/>
          <p:cNvPicPr>
            <a:picLocks noChangeAspect="1" noChangeArrowheads="1"/>
          </p:cNvPicPr>
          <p:nvPr/>
        </p:nvPicPr>
        <p:blipFill>
          <a:blip r:embed="rId5"/>
          <a:srcRect/>
          <a:stretch>
            <a:fillRect/>
          </a:stretch>
        </p:blipFill>
        <p:spPr bwMode="auto">
          <a:xfrm>
            <a:off x="142844" y="5930187"/>
            <a:ext cx="679450" cy="927813"/>
          </a:xfrm>
          <a:prstGeom prst="rect">
            <a:avLst/>
          </a:prstGeom>
          <a:noFill/>
        </p:spPr>
      </p:pic>
      <p:pic>
        <p:nvPicPr>
          <p:cNvPr id="1027" name="Picture 8" descr="Description: C:\Users\User\Desktop\ks).gif"/>
          <p:cNvPicPr>
            <a:picLocks noChangeAspect="1" noChangeArrowheads="1"/>
          </p:cNvPicPr>
          <p:nvPr/>
        </p:nvPicPr>
        <p:blipFill>
          <a:blip r:embed="rId6"/>
          <a:srcRect/>
          <a:stretch>
            <a:fillRect/>
          </a:stretch>
        </p:blipFill>
        <p:spPr bwMode="auto">
          <a:xfrm>
            <a:off x="8143900" y="5992371"/>
            <a:ext cx="823913" cy="86563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27526" t="34375" r="27379" b="27083"/>
          <a:stretch>
            <a:fillRect/>
          </a:stretch>
        </p:blipFill>
        <p:spPr bwMode="auto">
          <a:xfrm>
            <a:off x="0" y="304800"/>
            <a:ext cx="9144000" cy="462113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28111" t="32292" r="27964" b="42708"/>
          <a:stretch>
            <a:fillRect/>
          </a:stretch>
        </p:blipFill>
        <p:spPr bwMode="auto">
          <a:xfrm>
            <a:off x="0" y="1143000"/>
            <a:ext cx="9048750" cy="304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28697" t="27083" r="29722" b="26042"/>
          <a:stretch>
            <a:fillRect/>
          </a:stretch>
        </p:blipFill>
        <p:spPr bwMode="auto">
          <a:xfrm>
            <a:off x="-1" y="0"/>
            <a:ext cx="9137227" cy="5791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l="29868" t="31250" r="29722" b="10417"/>
          <a:stretch>
            <a:fillRect/>
          </a:stretch>
        </p:blipFill>
        <p:spPr bwMode="auto">
          <a:xfrm>
            <a:off x="0" y="0"/>
            <a:ext cx="8458200" cy="686462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l="30454" t="22917" r="29722" b="24123"/>
          <a:stretch>
            <a:fillRect/>
          </a:stretch>
        </p:blipFill>
        <p:spPr bwMode="auto">
          <a:xfrm>
            <a:off x="0" y="-1"/>
            <a:ext cx="9144000" cy="653142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l="29868" t="21875" r="29722" b="16667"/>
          <a:stretch>
            <a:fillRect/>
          </a:stretch>
        </p:blipFill>
        <p:spPr bwMode="auto">
          <a:xfrm>
            <a:off x="0" y="-1"/>
            <a:ext cx="8001000" cy="684143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
          <a:ext cx="9143999" cy="6857996"/>
        </p:xfrm>
        <a:graphic>
          <a:graphicData uri="http://schemas.openxmlformats.org/drawingml/2006/table">
            <a:tbl>
              <a:tblPr/>
              <a:tblGrid>
                <a:gridCol w="7507647"/>
                <a:gridCol w="1152490"/>
                <a:gridCol w="483862"/>
              </a:tblGrid>
              <a:tr h="237135">
                <a:tc>
                  <a:txBody>
                    <a:bodyPr/>
                    <a:lstStyle/>
                    <a:p>
                      <a:pPr marL="0" marR="0" algn="just">
                        <a:spcBef>
                          <a:spcPts val="600"/>
                        </a:spcBef>
                        <a:spcAft>
                          <a:spcPts val="1000"/>
                        </a:spcAft>
                      </a:pPr>
                      <a:endParaRPr lang="en-US" sz="1400" dirty="0">
                        <a:latin typeface="Cambria" pitchFamily="18" charset="0"/>
                        <a:ea typeface="Times New Roman"/>
                      </a:endParaRPr>
                    </a:p>
                  </a:txBody>
                  <a:tcPr marL="52697" marR="52697"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spcBef>
                          <a:spcPts val="600"/>
                        </a:spcBef>
                        <a:spcAft>
                          <a:spcPts val="1000"/>
                        </a:spcAft>
                      </a:pPr>
                      <a:r>
                        <a:rPr lang="en-GB" sz="1400" b="1">
                          <a:latin typeface="Cambria" pitchFamily="18" charset="0"/>
                          <a:ea typeface="Times New Roman"/>
                        </a:rPr>
                        <a:t>Scores</a:t>
                      </a:r>
                      <a:endParaRPr lang="en-US" sz="1400">
                        <a:latin typeface="Cambria" pitchFamily="18" charset="0"/>
                        <a:ea typeface="Times New Roman"/>
                      </a:endParaRPr>
                    </a:p>
                  </a:txBody>
                  <a:tcPr marL="52697" marR="52697"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37135">
                <a:tc>
                  <a:txBody>
                    <a:bodyPr/>
                    <a:lstStyle/>
                    <a:p>
                      <a:pPr marL="0" marR="0" algn="just">
                        <a:spcBef>
                          <a:spcPts val="600"/>
                        </a:spcBef>
                        <a:spcAft>
                          <a:spcPts val="1000"/>
                        </a:spcAft>
                      </a:pPr>
                      <a:r>
                        <a:rPr lang="en-GB" sz="1400" b="1">
                          <a:latin typeface="Cambria" pitchFamily="18" charset="0"/>
                          <a:ea typeface="Times New Roman"/>
                        </a:rPr>
                        <a:t>1. Relevance of the operation</a:t>
                      </a: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400">
                          <a:latin typeface="Cambria" pitchFamily="18" charset="0"/>
                          <a:ea typeface="Times New Roman"/>
                        </a:rPr>
                        <a:t>Sub-score</a:t>
                      </a:r>
                      <a:endParaRPr lang="en-US" sz="1400">
                        <a:latin typeface="Cambria" pitchFamily="18" charset="0"/>
                        <a:ea typeface="Times New Roman"/>
                      </a:endParaRPr>
                    </a:p>
                  </a:txBody>
                  <a:tcPr marL="52697" marR="526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400" b="1">
                          <a:latin typeface="Cambria" pitchFamily="18" charset="0"/>
                          <a:ea typeface="Times New Roman"/>
                        </a:rPr>
                        <a:t>30</a:t>
                      </a:r>
                      <a:endParaRPr lang="en-US" sz="1400">
                        <a:latin typeface="Cambria" pitchFamily="18" charset="0"/>
                        <a:ea typeface="Times New Roman"/>
                      </a:endParaRPr>
                    </a:p>
                  </a:txBody>
                  <a:tcPr marL="52697" marR="5269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407">
                <a:tc>
                  <a:txBody>
                    <a:bodyPr/>
                    <a:lstStyle/>
                    <a:p>
                      <a:pPr marL="269875" marR="0" indent="-269875" algn="just">
                        <a:spcBef>
                          <a:spcPts val="600"/>
                        </a:spcBef>
                        <a:spcAft>
                          <a:spcPts val="1000"/>
                        </a:spcAft>
                      </a:pPr>
                      <a:r>
                        <a:rPr lang="en-GB" sz="1400">
                          <a:latin typeface="Cambria" pitchFamily="18" charset="0"/>
                          <a:ea typeface="Times New Roman"/>
                        </a:rPr>
                        <a:t>1.1 How well justified is the relevance of the concept note to the thematic priorities and specific objectives of the Call for Proposals? Will the project contribute to the achievement of programme indicators?*</a:t>
                      </a: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400">
                          <a:latin typeface="Cambria" pitchFamily="18" charset="0"/>
                          <a:ea typeface="Times New Roman"/>
                        </a:rPr>
                        <a:t>5x2**</a:t>
                      </a: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5678">
                <a:tc>
                  <a:txBody>
                    <a:bodyPr/>
                    <a:lstStyle/>
                    <a:p>
                      <a:pPr marL="215900" marR="0" indent="-215900" algn="just">
                        <a:spcBef>
                          <a:spcPts val="600"/>
                        </a:spcBef>
                        <a:spcAft>
                          <a:spcPts val="1000"/>
                        </a:spcAft>
                      </a:pPr>
                      <a:r>
                        <a:rPr lang="en-GB" sz="1400" dirty="0">
                          <a:latin typeface="Cambria" pitchFamily="18" charset="0"/>
                          <a:ea typeface="Times New Roman"/>
                        </a:rPr>
                        <a:t>1.2 How relevant is the concept note to the particular needs and </a:t>
                      </a:r>
                      <a:r>
                        <a:rPr lang="en-GB" sz="1400" dirty="0" err="1">
                          <a:latin typeface="Cambria" pitchFamily="18" charset="0"/>
                          <a:ea typeface="Times New Roman"/>
                        </a:rPr>
                        <a:t>constraintsof</a:t>
                      </a:r>
                      <a:r>
                        <a:rPr lang="en-GB" sz="1400" dirty="0">
                          <a:latin typeface="Cambria" pitchFamily="18" charset="0"/>
                          <a:ea typeface="Times New Roman"/>
                        </a:rPr>
                        <a:t> the eligible programme area and/or relevant sector (including, as appropriate, synergies with other EU initiatives, in particular with the EU Strategy for the Danube Region and the one for the </a:t>
                      </a:r>
                      <a:r>
                        <a:rPr lang="en-GB" sz="1400" dirty="0" smtClean="0">
                          <a:latin typeface="Cambria" pitchFamily="18" charset="0"/>
                          <a:ea typeface="Times New Roman"/>
                        </a:rPr>
                        <a:t>Adriatic </a:t>
                      </a:r>
                      <a:r>
                        <a:rPr lang="en-GB" sz="1400" dirty="0">
                          <a:latin typeface="Cambria" pitchFamily="18" charset="0"/>
                          <a:ea typeface="Times New Roman"/>
                        </a:rPr>
                        <a:t>and Ionian Region, as well as avoidance of duplication)?</a:t>
                      </a:r>
                      <a:endParaRPr lang="en-US" sz="1400" dirty="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a:latin typeface="Cambria" pitchFamily="18" charset="0"/>
                          <a:ea typeface="Times New Roman"/>
                        </a:rPr>
                        <a:t>5x2**</a:t>
                      </a: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5154">
                <a:tc>
                  <a:txBody>
                    <a:bodyPr/>
                    <a:lstStyle/>
                    <a:p>
                      <a:pPr marL="215900" marR="0" indent="-215900" algn="just">
                        <a:spcBef>
                          <a:spcPts val="600"/>
                        </a:spcBef>
                        <a:spcAft>
                          <a:spcPts val="1000"/>
                        </a:spcAft>
                      </a:pPr>
                      <a:r>
                        <a:rPr lang="en-GB" sz="1400">
                          <a:latin typeface="Cambria" pitchFamily="18" charset="0"/>
                          <a:ea typeface="Times New Roman"/>
                        </a:rPr>
                        <a:t>1.3 How clearly defined and strategically chosen are those involved (final beneficiaries, target groups)? Have their needs been clearly defined and does the proposal address them appropriately?</a:t>
                      </a: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400">
                          <a:latin typeface="Cambria" pitchFamily="18" charset="0"/>
                          <a:ea typeface="Times New Roman"/>
                        </a:rPr>
                        <a:t>5</a:t>
                      </a: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8544">
                <a:tc>
                  <a:txBody>
                    <a:bodyPr/>
                    <a:lstStyle/>
                    <a:p>
                      <a:pPr marL="270510" marR="0" indent="-270510" algn="just">
                        <a:spcBef>
                          <a:spcPts val="600"/>
                        </a:spcBef>
                        <a:spcAft>
                          <a:spcPts val="1000"/>
                        </a:spcAft>
                      </a:pPr>
                      <a:r>
                        <a:rPr lang="en-GB" sz="1400">
                          <a:latin typeface="Cambria" pitchFamily="18" charset="0"/>
                          <a:ea typeface="Times New Roman"/>
                        </a:rPr>
                        <a:t>1.4 Does the concept note contain specific added-value elements, such as environmental issues, promotion of gender equality and equal opportunities, needs of disabled people, rights of minorities and children, democratic standards and good governance, or innovation and best practices?</a:t>
                      </a: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400">
                          <a:latin typeface="Cambria" pitchFamily="18" charset="0"/>
                          <a:ea typeface="Times New Roman"/>
                        </a:rPr>
                        <a:t>5</a:t>
                      </a: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135">
                <a:tc>
                  <a:txBody>
                    <a:bodyPr/>
                    <a:lstStyle/>
                    <a:p>
                      <a:pPr marL="0" marR="0" algn="just">
                        <a:spcBef>
                          <a:spcPts val="600"/>
                        </a:spcBef>
                        <a:spcAft>
                          <a:spcPts val="1000"/>
                        </a:spcAft>
                      </a:pPr>
                      <a:r>
                        <a:rPr lang="en-GB" sz="1400" b="1">
                          <a:latin typeface="Cambria" pitchFamily="18" charset="0"/>
                          <a:ea typeface="Times New Roman"/>
                        </a:rPr>
                        <a:t>2. Design of the operation</a:t>
                      </a: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400">
                          <a:latin typeface="Cambria" pitchFamily="18" charset="0"/>
                          <a:ea typeface="Times New Roman"/>
                        </a:rPr>
                        <a:t>Sub-score</a:t>
                      </a: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400" b="1">
                          <a:latin typeface="Cambria" pitchFamily="18" charset="0"/>
                          <a:ea typeface="Times New Roman"/>
                        </a:rPr>
                        <a:t>20</a:t>
                      </a: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2026">
                <a:tc>
                  <a:txBody>
                    <a:bodyPr/>
                    <a:lstStyle/>
                    <a:p>
                      <a:pPr marL="215900" marR="0" indent="-215900" algn="just">
                        <a:spcBef>
                          <a:spcPts val="600"/>
                        </a:spcBef>
                        <a:spcAft>
                          <a:spcPts val="1000"/>
                        </a:spcAft>
                      </a:pPr>
                      <a:r>
                        <a:rPr lang="en-GB" sz="1400">
                          <a:latin typeface="Cambria" pitchFamily="18" charset="0"/>
                          <a:ea typeface="Times New Roman"/>
                        </a:rPr>
                        <a:t>2.1 How coherent is the overall design of the operation? </a:t>
                      </a:r>
                      <a:endParaRPr lang="en-US" sz="1400">
                        <a:latin typeface="Cambria" pitchFamily="18" charset="0"/>
                        <a:ea typeface="Times New Roman"/>
                      </a:endParaRPr>
                    </a:p>
                    <a:p>
                      <a:pPr marL="180340" marR="0" algn="just">
                        <a:spcBef>
                          <a:spcPts val="600"/>
                        </a:spcBef>
                        <a:spcAft>
                          <a:spcPts val="1000"/>
                        </a:spcAft>
                      </a:pPr>
                      <a:r>
                        <a:rPr lang="en-GB" sz="1400">
                          <a:latin typeface="Cambria" pitchFamily="18" charset="0"/>
                          <a:ea typeface="Times New Roman"/>
                        </a:rPr>
                        <a:t>In particular, does it reflect the analysis of the problems involved, take into account external factors and have included the interest of relevant stakeholders?</a:t>
                      </a: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400">
                          <a:latin typeface="Cambria" pitchFamily="18" charset="0"/>
                          <a:ea typeface="Times New Roman"/>
                        </a:rPr>
                        <a:t>5x2**</a:t>
                      </a: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600"/>
                        </a:spcBef>
                        <a:spcAft>
                          <a:spcPts val="1000"/>
                        </a:spcAft>
                      </a:pP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8544">
                <a:tc>
                  <a:txBody>
                    <a:bodyPr/>
                    <a:lstStyle/>
                    <a:p>
                      <a:pPr marL="215900" marR="0" indent="-215900" algn="just">
                        <a:spcBef>
                          <a:spcPts val="600"/>
                        </a:spcBef>
                        <a:spcAft>
                          <a:spcPts val="1000"/>
                        </a:spcAft>
                      </a:pPr>
                      <a:r>
                        <a:rPr lang="en-GB" sz="1400">
                          <a:latin typeface="Cambria" pitchFamily="18" charset="0"/>
                          <a:ea typeface="Times New Roman"/>
                        </a:rPr>
                        <a:t>2.2 Are the activities proposed feasible and consistent in relation to the objectives and expected results in the given timeframe of the operation? In the event of works, are the explanations provided convincing to assess their maturity and feasibility?</a:t>
                      </a: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400">
                          <a:latin typeface="Cambria" pitchFamily="18" charset="0"/>
                          <a:ea typeface="Times New Roman"/>
                        </a:rPr>
                        <a:t>5x2**</a:t>
                      </a:r>
                      <a:endParaRPr lang="en-US" sz="1400">
                        <a:latin typeface="Cambria" pitchFamily="18" charset="0"/>
                        <a:ea typeface="Times New Roman"/>
                      </a:endParaRPr>
                    </a:p>
                  </a:txBody>
                  <a:tcPr marL="52697" marR="5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25238">
                <a:tc>
                  <a:txBody>
                    <a:bodyPr/>
                    <a:lstStyle/>
                    <a:p>
                      <a:pPr marL="0" marR="0" algn="r">
                        <a:spcBef>
                          <a:spcPts val="600"/>
                        </a:spcBef>
                        <a:spcAft>
                          <a:spcPts val="1000"/>
                        </a:spcAft>
                      </a:pPr>
                      <a:r>
                        <a:rPr lang="en-GB" sz="1400" b="1">
                          <a:latin typeface="Cambria" pitchFamily="18" charset="0"/>
                          <a:ea typeface="Times New Roman"/>
                        </a:rPr>
                        <a:t>TOTAL SCORE</a:t>
                      </a:r>
                      <a:endParaRPr lang="en-US" sz="1400">
                        <a:latin typeface="Cambria" pitchFamily="18" charset="0"/>
                        <a:ea typeface="Times New Roman"/>
                      </a:endParaRPr>
                    </a:p>
                  </a:txBody>
                  <a:tcPr marL="52697" marR="5269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600"/>
                        </a:spcBef>
                        <a:spcAft>
                          <a:spcPts val="1000"/>
                        </a:spcAft>
                      </a:pPr>
                      <a:endParaRPr lang="en-US" sz="1400">
                        <a:latin typeface="Cambria" pitchFamily="18" charset="0"/>
                        <a:ea typeface="Times New Roman"/>
                      </a:endParaRPr>
                    </a:p>
                  </a:txBody>
                  <a:tcPr marL="52697" marR="5269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600"/>
                        </a:spcBef>
                        <a:spcAft>
                          <a:spcPts val="1000"/>
                        </a:spcAft>
                      </a:pPr>
                      <a:r>
                        <a:rPr lang="en-GB" sz="1400" b="1" dirty="0">
                          <a:latin typeface="Cambria" pitchFamily="18" charset="0"/>
                          <a:ea typeface="Times New Roman"/>
                        </a:rPr>
                        <a:t>50</a:t>
                      </a:r>
                      <a:endParaRPr lang="en-US" sz="1400" dirty="0">
                        <a:latin typeface="Cambria" pitchFamily="18" charset="0"/>
                        <a:ea typeface="Times New Roman"/>
                      </a:endParaRPr>
                    </a:p>
                  </a:txBody>
                  <a:tcPr marL="52697" marR="52697"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l="29283" t="32292" r="27965" b="22917"/>
          <a:stretch>
            <a:fillRect/>
          </a:stretch>
        </p:blipFill>
        <p:spPr bwMode="auto">
          <a:xfrm>
            <a:off x="0" y="0"/>
            <a:ext cx="9144000" cy="538619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7620000" cy="6457152"/>
          </a:xfrm>
          <a:prstGeom prst="rect">
            <a:avLst/>
          </a:prstGeom>
        </p:spPr>
        <p:txBody>
          <a:bodyPr wrap="square">
            <a:spAutoFit/>
          </a:bodyPr>
          <a:lstStyle/>
          <a:p>
            <a:pPr>
              <a:lnSpc>
                <a:spcPct val="80000"/>
              </a:lnSpc>
              <a:spcBef>
                <a:spcPct val="50000"/>
              </a:spcBef>
              <a:defRPr/>
            </a:pPr>
            <a:r>
              <a:rPr lang="en-US" sz="3200" dirty="0" smtClean="0">
                <a:solidFill>
                  <a:schemeClr val="accent3">
                    <a:lumMod val="50000"/>
                  </a:schemeClr>
                </a:solidFill>
                <a:latin typeface="Cambria" pitchFamily="18" charset="0"/>
              </a:rPr>
              <a:t>Deadline : </a:t>
            </a:r>
            <a:r>
              <a:rPr lang="en-GB" sz="3200" b="1" u="sng" dirty="0" smtClean="0">
                <a:solidFill>
                  <a:schemeClr val="accent3">
                    <a:lumMod val="50000"/>
                  </a:schemeClr>
                </a:solidFill>
                <a:latin typeface="Cambria" pitchFamily="18" charset="0"/>
              </a:rPr>
              <a:t>16 March 2017  at 12:00h.    Tirana time</a:t>
            </a:r>
            <a:endParaRPr lang="en-US" sz="3200" b="1" u="sng" dirty="0" smtClean="0">
              <a:solidFill>
                <a:schemeClr val="accent3">
                  <a:lumMod val="50000"/>
                </a:schemeClr>
              </a:solidFill>
              <a:latin typeface="Cambria" pitchFamily="18" charset="0"/>
            </a:endParaRPr>
          </a:p>
          <a:p>
            <a:pPr>
              <a:lnSpc>
                <a:spcPct val="80000"/>
              </a:lnSpc>
              <a:spcBef>
                <a:spcPct val="50000"/>
              </a:spcBef>
              <a:defRPr/>
            </a:pPr>
            <a:r>
              <a:rPr lang="en-US" sz="2400" dirty="0" smtClean="0">
                <a:solidFill>
                  <a:schemeClr val="accent3">
                    <a:lumMod val="50000"/>
                  </a:schemeClr>
                </a:solidFill>
                <a:latin typeface="Cambria" pitchFamily="18" charset="0"/>
              </a:rPr>
              <a:t>On-line via PROSPECT (</a:t>
            </a:r>
            <a:r>
              <a:rPr lang="en-US" sz="2400" dirty="0" smtClean="0">
                <a:solidFill>
                  <a:schemeClr val="accent3">
                    <a:lumMod val="50000"/>
                  </a:schemeClr>
                </a:solidFill>
                <a:latin typeface="Cambria" pitchFamily="18" charset="0"/>
                <a:hlinkClick r:id="rId2"/>
              </a:rPr>
              <a:t>https://webgate.ec.europa.eu/europeaid/prospect</a:t>
            </a:r>
            <a:endParaRPr lang="en-US" sz="2400" dirty="0" smtClean="0">
              <a:solidFill>
                <a:schemeClr val="accent3">
                  <a:lumMod val="50000"/>
                </a:schemeClr>
              </a:solidFill>
              <a:latin typeface="Cambria" pitchFamily="18" charset="0"/>
            </a:endParaRPr>
          </a:p>
          <a:p>
            <a:pPr>
              <a:lnSpc>
                <a:spcPct val="80000"/>
              </a:lnSpc>
              <a:spcBef>
                <a:spcPct val="50000"/>
              </a:spcBef>
              <a:defRPr/>
            </a:pPr>
            <a:endParaRPr lang="en-US" sz="2400" dirty="0" smtClean="0">
              <a:solidFill>
                <a:schemeClr val="accent3">
                  <a:lumMod val="50000"/>
                </a:schemeClr>
              </a:solidFill>
              <a:latin typeface="Cambria" pitchFamily="18" charset="0"/>
            </a:endParaRPr>
          </a:p>
          <a:p>
            <a:pPr>
              <a:lnSpc>
                <a:spcPct val="80000"/>
              </a:lnSpc>
              <a:spcBef>
                <a:spcPct val="50000"/>
              </a:spcBef>
              <a:buFont typeface="Arial" pitchFamily="34" charset="0"/>
              <a:buChar char="•"/>
              <a:defRPr/>
            </a:pPr>
            <a:r>
              <a:rPr lang="en-US" sz="2400" dirty="0" smtClean="0">
                <a:solidFill>
                  <a:schemeClr val="accent3">
                    <a:lumMod val="50000"/>
                  </a:schemeClr>
                </a:solidFill>
                <a:latin typeface="Cambria" pitchFamily="18" charset="0"/>
              </a:rPr>
              <a:t>Using Annex A.1 – Concept Note</a:t>
            </a:r>
          </a:p>
          <a:p>
            <a:pPr>
              <a:lnSpc>
                <a:spcPct val="80000"/>
              </a:lnSpc>
              <a:spcBef>
                <a:spcPct val="50000"/>
              </a:spcBef>
              <a:defRPr/>
            </a:pPr>
            <a:endParaRPr lang="en-US" sz="2400" dirty="0" smtClean="0">
              <a:solidFill>
                <a:schemeClr val="accent3">
                  <a:lumMod val="50000"/>
                </a:schemeClr>
              </a:solidFill>
              <a:latin typeface="Cambria" pitchFamily="18" charset="0"/>
            </a:endParaRPr>
          </a:p>
          <a:p>
            <a:pPr>
              <a:lnSpc>
                <a:spcPct val="80000"/>
              </a:lnSpc>
              <a:spcBef>
                <a:spcPct val="50000"/>
              </a:spcBef>
              <a:buFont typeface="Arial" pitchFamily="34" charset="0"/>
              <a:buChar char="•"/>
              <a:defRPr/>
            </a:pPr>
            <a:r>
              <a:rPr lang="en-US" sz="2400" dirty="0" smtClean="0">
                <a:solidFill>
                  <a:schemeClr val="accent3">
                    <a:lumMod val="50000"/>
                  </a:schemeClr>
                </a:solidFill>
                <a:latin typeface="Cambria" pitchFamily="18" charset="0"/>
              </a:rPr>
              <a:t>In English</a:t>
            </a:r>
          </a:p>
          <a:p>
            <a:pPr>
              <a:lnSpc>
                <a:spcPct val="80000"/>
              </a:lnSpc>
              <a:spcBef>
                <a:spcPct val="50000"/>
              </a:spcBef>
              <a:defRPr/>
            </a:pPr>
            <a:endParaRPr lang="en-US" sz="2400" dirty="0" smtClean="0">
              <a:solidFill>
                <a:schemeClr val="accent3">
                  <a:lumMod val="50000"/>
                </a:schemeClr>
              </a:solidFill>
              <a:latin typeface="Cambria" pitchFamily="18" charset="0"/>
            </a:endParaRPr>
          </a:p>
          <a:p>
            <a:pPr>
              <a:lnSpc>
                <a:spcPct val="80000"/>
              </a:lnSpc>
              <a:spcBef>
                <a:spcPct val="50000"/>
              </a:spcBef>
              <a:buFont typeface="Arial" pitchFamily="34" charset="0"/>
              <a:buChar char="•"/>
              <a:defRPr/>
            </a:pPr>
            <a:r>
              <a:rPr lang="en-US" sz="2400" dirty="0" smtClean="0">
                <a:solidFill>
                  <a:schemeClr val="accent3">
                    <a:lumMod val="50000"/>
                  </a:schemeClr>
                </a:solidFill>
                <a:latin typeface="Cambria" pitchFamily="18" charset="0"/>
              </a:rPr>
              <a:t>Costs expressed in EURO</a:t>
            </a:r>
          </a:p>
          <a:p>
            <a:pPr>
              <a:lnSpc>
                <a:spcPct val="80000"/>
              </a:lnSpc>
              <a:spcBef>
                <a:spcPct val="50000"/>
              </a:spcBef>
              <a:defRPr/>
            </a:pPr>
            <a:endParaRPr lang="en-US" sz="2400" dirty="0" smtClean="0">
              <a:solidFill>
                <a:schemeClr val="accent3">
                  <a:lumMod val="50000"/>
                </a:schemeClr>
              </a:solidFill>
              <a:latin typeface="Cambria" pitchFamily="18" charset="0"/>
            </a:endParaRPr>
          </a:p>
          <a:p>
            <a:pPr>
              <a:lnSpc>
                <a:spcPct val="80000"/>
              </a:lnSpc>
              <a:spcBef>
                <a:spcPct val="50000"/>
              </a:spcBef>
              <a:buFont typeface="Arial" pitchFamily="34" charset="0"/>
              <a:buChar char="•"/>
              <a:defRPr/>
            </a:pPr>
            <a:r>
              <a:rPr lang="en-US" sz="2400" dirty="0" smtClean="0">
                <a:solidFill>
                  <a:schemeClr val="accent3">
                    <a:lumMod val="50000"/>
                  </a:schemeClr>
                </a:solidFill>
                <a:latin typeface="Cambria" pitchFamily="18" charset="0"/>
              </a:rPr>
              <a:t>Please do not forget the Checklist </a:t>
            </a:r>
          </a:p>
          <a:p>
            <a:pPr>
              <a:lnSpc>
                <a:spcPct val="80000"/>
              </a:lnSpc>
              <a:spcBef>
                <a:spcPct val="50000"/>
              </a:spcBef>
              <a:defRPr/>
            </a:pPr>
            <a:endParaRPr lang="en-US" sz="2400" dirty="0" smtClean="0">
              <a:solidFill>
                <a:schemeClr val="accent3">
                  <a:lumMod val="50000"/>
                </a:schemeClr>
              </a:solidFill>
              <a:latin typeface="Cambria" pitchFamily="18" charset="0"/>
            </a:endParaRPr>
          </a:p>
          <a:p>
            <a:pPr>
              <a:lnSpc>
                <a:spcPct val="80000"/>
              </a:lnSpc>
              <a:spcBef>
                <a:spcPct val="50000"/>
              </a:spcBef>
              <a:buFont typeface="Arial" pitchFamily="34" charset="0"/>
              <a:buChar char="•"/>
              <a:defRPr/>
            </a:pPr>
            <a:r>
              <a:rPr lang="en-GB" sz="2400" u="sng" dirty="0" smtClean="0">
                <a:solidFill>
                  <a:schemeClr val="accent3">
                    <a:lumMod val="50000"/>
                  </a:schemeClr>
                </a:solidFill>
                <a:latin typeface="Cambria" pitchFamily="18" charset="0"/>
              </a:rPr>
              <a:t>Incomplete Concept Notes may be rejected</a:t>
            </a:r>
            <a:r>
              <a:rPr lang="en-GB" sz="2400" dirty="0" smtClean="0">
                <a:solidFill>
                  <a:schemeClr val="accent3">
                    <a:lumMod val="50000"/>
                  </a:schemeClr>
                </a:solidFill>
                <a:latin typeface="Cambria" pitchFamily="18"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Autofit/>
          </a:bodyPr>
          <a:lstStyle/>
          <a:p>
            <a:pPr>
              <a:lnSpc>
                <a:spcPct val="80000"/>
              </a:lnSpc>
              <a:buFont typeface="Wingdings" pitchFamily="2" charset="2"/>
              <a:buNone/>
              <a:defRPr/>
            </a:pPr>
            <a:r>
              <a:rPr lang="en-GB" sz="2400" b="1" i="1" dirty="0" smtClean="0">
                <a:solidFill>
                  <a:schemeClr val="accent3">
                    <a:lumMod val="50000"/>
                  </a:schemeClr>
                </a:solidFill>
                <a:latin typeface="Cambria" pitchFamily="18" charset="0"/>
              </a:rPr>
              <a:t>OPENING SESSION &amp; ADMINISTRATIVE CHECK</a:t>
            </a:r>
          </a:p>
          <a:p>
            <a:pPr>
              <a:lnSpc>
                <a:spcPct val="80000"/>
              </a:lnSpc>
              <a:buFont typeface="Wingdings" pitchFamily="2" charset="2"/>
              <a:buNone/>
              <a:defRPr/>
            </a:pPr>
            <a:endParaRPr lang="en-GB" sz="2400" b="1" i="1" dirty="0" smtClean="0">
              <a:solidFill>
                <a:schemeClr val="accent3">
                  <a:lumMod val="50000"/>
                </a:schemeClr>
              </a:solidFill>
              <a:latin typeface="Cambria" pitchFamily="18" charset="0"/>
            </a:endParaRPr>
          </a:p>
          <a:p>
            <a:pPr>
              <a:lnSpc>
                <a:spcPct val="80000"/>
              </a:lnSpc>
              <a:defRPr/>
            </a:pPr>
            <a:r>
              <a:rPr lang="en-GB" sz="2400" b="1" dirty="0" smtClean="0">
                <a:solidFill>
                  <a:schemeClr val="accent3">
                    <a:lumMod val="50000"/>
                  </a:schemeClr>
                </a:solidFill>
                <a:latin typeface="Cambria" pitchFamily="18" charset="0"/>
              </a:rPr>
              <a:t>The deadline has been respected</a:t>
            </a:r>
          </a:p>
          <a:p>
            <a:pPr marL="0" indent="0">
              <a:lnSpc>
                <a:spcPct val="80000"/>
              </a:lnSpc>
              <a:buFont typeface="Wingdings" pitchFamily="2" charset="2"/>
              <a:buNone/>
              <a:defRPr/>
            </a:pPr>
            <a:endParaRPr lang="en-GB" sz="2400" b="1" dirty="0" smtClean="0">
              <a:solidFill>
                <a:schemeClr val="accent3">
                  <a:lumMod val="50000"/>
                </a:schemeClr>
              </a:solidFill>
              <a:latin typeface="Cambria" pitchFamily="18" charset="0"/>
            </a:endParaRPr>
          </a:p>
          <a:p>
            <a:pPr>
              <a:lnSpc>
                <a:spcPct val="80000"/>
              </a:lnSpc>
              <a:defRPr/>
            </a:pPr>
            <a:r>
              <a:rPr lang="en-GB" sz="2400" b="1" dirty="0" smtClean="0">
                <a:solidFill>
                  <a:schemeClr val="accent3">
                    <a:lumMod val="50000"/>
                  </a:schemeClr>
                </a:solidFill>
                <a:latin typeface="Cambria" pitchFamily="18" charset="0"/>
              </a:rPr>
              <a:t>Concept Note satisfies criteria mentioned in the Checklist:</a:t>
            </a:r>
          </a:p>
          <a:p>
            <a:pPr lvl="1">
              <a:lnSpc>
                <a:spcPct val="80000"/>
              </a:lnSpc>
              <a:buFont typeface="Wingdings" pitchFamily="2" charset="2"/>
              <a:buChar char="ü"/>
              <a:defRPr/>
            </a:pPr>
            <a:r>
              <a:rPr lang="en-GB" sz="2400" dirty="0" smtClean="0">
                <a:solidFill>
                  <a:schemeClr val="accent3">
                    <a:lumMod val="50000"/>
                  </a:schemeClr>
                </a:solidFill>
                <a:latin typeface="Cambria" pitchFamily="18" charset="0"/>
              </a:rPr>
              <a:t>Followed the instructions</a:t>
            </a:r>
          </a:p>
          <a:p>
            <a:pPr lvl="1">
              <a:spcBef>
                <a:spcPts val="600"/>
              </a:spcBef>
              <a:spcAft>
                <a:spcPts val="0"/>
              </a:spcAft>
              <a:buFont typeface="Wingdings" pitchFamily="2" charset="2"/>
              <a:buChar char="ü"/>
              <a:defRPr/>
            </a:pPr>
            <a:r>
              <a:rPr lang="en-GB" sz="2400" dirty="0" smtClean="0">
                <a:solidFill>
                  <a:schemeClr val="accent3">
                    <a:lumMod val="50000"/>
                  </a:schemeClr>
                </a:solidFill>
                <a:latin typeface="Cambria" pitchFamily="18" charset="0"/>
              </a:rPr>
              <a:t>In English</a:t>
            </a:r>
          </a:p>
          <a:p>
            <a:pPr lvl="1">
              <a:lnSpc>
                <a:spcPct val="80000"/>
              </a:lnSpc>
              <a:buFont typeface="Wingdings" pitchFamily="2" charset="2"/>
              <a:buChar char="ü"/>
              <a:defRPr/>
            </a:pPr>
            <a:r>
              <a:rPr lang="en-GB" sz="2400" dirty="0" smtClean="0">
                <a:solidFill>
                  <a:schemeClr val="accent3">
                    <a:lumMod val="50000"/>
                  </a:schemeClr>
                </a:solidFill>
                <a:latin typeface="Cambria" pitchFamily="18" charset="0"/>
              </a:rPr>
              <a:t>Action in the country</a:t>
            </a:r>
          </a:p>
          <a:p>
            <a:pPr lvl="1">
              <a:lnSpc>
                <a:spcPct val="80000"/>
              </a:lnSpc>
              <a:buFont typeface="Wingdings" pitchFamily="2" charset="2"/>
              <a:buChar char="ü"/>
              <a:defRPr/>
            </a:pPr>
            <a:r>
              <a:rPr lang="en-GB" sz="2400" dirty="0" smtClean="0">
                <a:solidFill>
                  <a:schemeClr val="accent3">
                    <a:lumMod val="50000"/>
                  </a:schemeClr>
                </a:solidFill>
                <a:latin typeface="Cambria" pitchFamily="18" charset="0"/>
              </a:rPr>
              <a:t>Duration of the action: 18-3</a:t>
            </a:r>
            <a:r>
              <a:rPr lang="pl-PL" sz="2400" dirty="0" smtClean="0">
                <a:solidFill>
                  <a:schemeClr val="accent3">
                    <a:lumMod val="50000"/>
                  </a:schemeClr>
                </a:solidFill>
                <a:latin typeface="Cambria" pitchFamily="18" charset="0"/>
              </a:rPr>
              <a:t>0</a:t>
            </a:r>
            <a:r>
              <a:rPr lang="en-GB" sz="2400" dirty="0" smtClean="0">
                <a:solidFill>
                  <a:schemeClr val="accent3">
                    <a:lumMod val="50000"/>
                  </a:schemeClr>
                </a:solidFill>
                <a:latin typeface="Cambria" pitchFamily="18" charset="0"/>
              </a:rPr>
              <a:t> months </a:t>
            </a:r>
          </a:p>
          <a:p>
            <a:pPr lvl="1">
              <a:lnSpc>
                <a:spcPct val="80000"/>
              </a:lnSpc>
              <a:buFont typeface="Wingdings" pitchFamily="2" charset="2"/>
              <a:buChar char="ü"/>
              <a:defRPr/>
            </a:pPr>
            <a:r>
              <a:rPr lang="en-GB" sz="2400" dirty="0" smtClean="0">
                <a:solidFill>
                  <a:schemeClr val="accent3">
                    <a:lumMod val="50000"/>
                  </a:schemeClr>
                </a:solidFill>
                <a:latin typeface="Cambria" pitchFamily="18" charset="0"/>
              </a:rPr>
              <a:t>Request for contribution within limits stated in the respective thematic priority (</a:t>
            </a:r>
            <a:r>
              <a:rPr lang="pl-PL" sz="2400" dirty="0" smtClean="0">
                <a:solidFill>
                  <a:schemeClr val="accent3">
                    <a:lumMod val="50000"/>
                  </a:schemeClr>
                </a:solidFill>
                <a:latin typeface="Cambria" pitchFamily="18" charset="0"/>
              </a:rPr>
              <a:t>2</a:t>
            </a:r>
            <a:r>
              <a:rPr lang="en-GB" sz="2400" dirty="0" smtClean="0">
                <a:solidFill>
                  <a:schemeClr val="accent3">
                    <a:lumMod val="50000"/>
                  </a:schemeClr>
                </a:solidFill>
                <a:latin typeface="Cambria" pitchFamily="18" charset="0"/>
              </a:rPr>
              <a:t>50,000 € - 500,000 €)</a:t>
            </a:r>
          </a:p>
          <a:p>
            <a:pPr lvl="1">
              <a:lnSpc>
                <a:spcPct val="80000"/>
              </a:lnSpc>
              <a:buFont typeface="Wingdings" pitchFamily="2" charset="2"/>
              <a:buChar char="ü"/>
              <a:defRPr/>
            </a:pPr>
            <a:r>
              <a:rPr lang="en-GB" sz="2400" dirty="0" smtClean="0">
                <a:solidFill>
                  <a:schemeClr val="accent3">
                    <a:lumMod val="50000"/>
                  </a:schemeClr>
                </a:solidFill>
                <a:latin typeface="Cambria" pitchFamily="18" charset="0"/>
              </a:rPr>
              <a:t>PADOR Registration number for the Lead applicant, and the co-applicants</a:t>
            </a:r>
          </a:p>
          <a:p>
            <a:pPr lvl="1">
              <a:lnSpc>
                <a:spcPct val="80000"/>
              </a:lnSpc>
              <a:buFont typeface="Wingdings" pitchFamily="2" charset="2"/>
              <a:buChar char="ü"/>
              <a:defRPr/>
            </a:pPr>
            <a:r>
              <a:rPr lang="en-GB" sz="2400" dirty="0" smtClean="0">
                <a:solidFill>
                  <a:schemeClr val="accent3">
                    <a:lumMod val="50000"/>
                  </a:schemeClr>
                </a:solidFill>
                <a:latin typeface="Cambria" pitchFamily="18" charset="0"/>
              </a:rPr>
              <a:t>Declaration by the applicant and Checklist: filled in and signed</a:t>
            </a:r>
          </a:p>
          <a:p>
            <a:pPr marL="457200" lvl="1" indent="0">
              <a:lnSpc>
                <a:spcPct val="80000"/>
              </a:lnSpc>
              <a:buFontTx/>
              <a:buNone/>
              <a:defRPr/>
            </a:pPr>
            <a:endParaRPr lang="en-GB" sz="2400" dirty="0" smtClean="0">
              <a:solidFill>
                <a:schemeClr val="accent3">
                  <a:lumMod val="50000"/>
                </a:schemeClr>
              </a:solidFill>
              <a:latin typeface="Cambria" pitchFamily="18" charset="0"/>
            </a:endParaRPr>
          </a:p>
          <a:p>
            <a:pPr marL="342900" lvl="1" indent="-342900">
              <a:lnSpc>
                <a:spcPct val="80000"/>
              </a:lnSpc>
              <a:buClr>
                <a:schemeClr val="hlink"/>
              </a:buClr>
              <a:buSzPct val="60000"/>
              <a:buNone/>
              <a:defRPr/>
            </a:pPr>
            <a:r>
              <a:rPr lang="en-GB" sz="2400" b="1" dirty="0" smtClean="0">
                <a:solidFill>
                  <a:schemeClr val="accent3">
                    <a:lumMod val="50000"/>
                  </a:schemeClr>
                </a:solidFill>
                <a:latin typeface="Cambria" pitchFamily="18" charset="0"/>
              </a:rPr>
              <a:t>Will include the eligibility check of the action</a:t>
            </a:r>
          </a:p>
          <a:p>
            <a:endParaRPr lang="en-US" sz="2400" dirty="0">
              <a:solidFill>
                <a:schemeClr val="accent3">
                  <a:lumMod val="50000"/>
                </a:schemeClr>
              </a:solidFill>
              <a:latin typeface="Cambr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5800"/>
            <a:ext cx="9144000" cy="4770537"/>
          </a:xfrm>
          <a:prstGeom prst="rect">
            <a:avLst/>
          </a:prstGeom>
        </p:spPr>
        <p:txBody>
          <a:bodyPr wrap="square">
            <a:spAutoFit/>
          </a:bodyPr>
          <a:lstStyle/>
          <a:p>
            <a:pPr algn="just">
              <a:spcBef>
                <a:spcPts val="600"/>
              </a:spcBef>
              <a:spcAft>
                <a:spcPts val="0"/>
              </a:spcAft>
              <a:defRPr/>
            </a:pPr>
            <a:r>
              <a:rPr lang="en-GB" sz="2400" dirty="0" smtClean="0">
                <a:solidFill>
                  <a:schemeClr val="accent3">
                    <a:lumMod val="50000"/>
                  </a:schemeClr>
                </a:solidFill>
                <a:latin typeface="Cambria" pitchFamily="18" charset="0"/>
              </a:rPr>
              <a:t>The Concept note should give a snapshot of the full grant application</a:t>
            </a:r>
          </a:p>
          <a:p>
            <a:pPr algn="just">
              <a:spcBef>
                <a:spcPts val="600"/>
              </a:spcBef>
              <a:defRPr/>
            </a:pPr>
            <a:endParaRPr lang="en-GB" sz="2400" dirty="0" smtClean="0">
              <a:solidFill>
                <a:schemeClr val="accent3">
                  <a:lumMod val="50000"/>
                </a:schemeClr>
              </a:solidFill>
              <a:latin typeface="Cambria" pitchFamily="18" charset="0"/>
            </a:endParaRPr>
          </a:p>
          <a:p>
            <a:pPr algn="just">
              <a:spcBef>
                <a:spcPts val="600"/>
              </a:spcBef>
              <a:spcAft>
                <a:spcPts val="0"/>
              </a:spcAft>
              <a:defRPr/>
            </a:pPr>
            <a:r>
              <a:rPr lang="en-GB" sz="2400" dirty="0" smtClean="0">
                <a:solidFill>
                  <a:schemeClr val="accent3">
                    <a:lumMod val="50000"/>
                  </a:schemeClr>
                </a:solidFill>
                <a:latin typeface="Cambria" pitchFamily="18" charset="0"/>
              </a:rPr>
              <a:t>It must only mention an estimate of the EU contribution and the indicative percentage of EU contribution</a:t>
            </a:r>
          </a:p>
          <a:p>
            <a:pPr algn="just">
              <a:spcBef>
                <a:spcPts val="600"/>
              </a:spcBef>
              <a:defRPr/>
            </a:pPr>
            <a:endParaRPr lang="en-GB" sz="2400" dirty="0" smtClean="0">
              <a:solidFill>
                <a:schemeClr val="accent3">
                  <a:lumMod val="50000"/>
                </a:schemeClr>
              </a:solidFill>
              <a:latin typeface="Cambria" pitchFamily="18" charset="0"/>
            </a:endParaRPr>
          </a:p>
          <a:p>
            <a:pPr>
              <a:spcBef>
                <a:spcPts val="600"/>
              </a:spcBef>
              <a:spcAft>
                <a:spcPts val="0"/>
              </a:spcAft>
              <a:defRPr/>
            </a:pPr>
            <a:r>
              <a:rPr lang="en-GB" sz="2400" dirty="0" smtClean="0">
                <a:solidFill>
                  <a:schemeClr val="accent3">
                    <a:lumMod val="50000"/>
                  </a:schemeClr>
                </a:solidFill>
                <a:latin typeface="Cambria" pitchFamily="18" charset="0"/>
              </a:rPr>
              <a:t>Respect  layout parameters: </a:t>
            </a:r>
          </a:p>
          <a:p>
            <a:pPr lvl="1">
              <a:spcBef>
                <a:spcPts val="600"/>
              </a:spcBef>
              <a:spcAft>
                <a:spcPts val="0"/>
              </a:spcAft>
              <a:defRPr/>
            </a:pPr>
            <a:r>
              <a:rPr lang="en-GB" sz="2400" dirty="0" smtClean="0">
                <a:solidFill>
                  <a:schemeClr val="accent3">
                    <a:lumMod val="50000"/>
                  </a:schemeClr>
                </a:solidFill>
                <a:latin typeface="Cambria" pitchFamily="18" charset="0"/>
              </a:rPr>
              <a:t>Font size Arial 11 with 2 cm margins  and single space</a:t>
            </a:r>
          </a:p>
          <a:p>
            <a:pPr lvl="1">
              <a:spcBef>
                <a:spcPts val="600"/>
              </a:spcBef>
              <a:spcAft>
                <a:spcPts val="0"/>
              </a:spcAft>
              <a:defRPr/>
            </a:pPr>
            <a:r>
              <a:rPr lang="en-GB" sz="2400" dirty="0" smtClean="0">
                <a:solidFill>
                  <a:schemeClr val="accent3">
                    <a:lumMod val="50000"/>
                  </a:schemeClr>
                </a:solidFill>
                <a:latin typeface="Cambria" pitchFamily="18" charset="0"/>
              </a:rPr>
              <a:t>Max. 5-pages  limit for the entire concept note</a:t>
            </a:r>
          </a:p>
          <a:p>
            <a:pPr lvl="1">
              <a:spcBef>
                <a:spcPts val="600"/>
              </a:spcBef>
              <a:defRPr/>
            </a:pPr>
            <a:endParaRPr lang="en-GB" sz="2400" dirty="0" smtClean="0">
              <a:solidFill>
                <a:schemeClr val="accent3">
                  <a:lumMod val="50000"/>
                </a:schemeClr>
              </a:solidFill>
              <a:latin typeface="Cambria" pitchFamily="18" charset="0"/>
            </a:endParaRPr>
          </a:p>
          <a:p>
            <a:pPr algn="just">
              <a:spcBef>
                <a:spcPts val="600"/>
              </a:spcBef>
              <a:spcAft>
                <a:spcPts val="0"/>
              </a:spcAft>
              <a:defRPr/>
            </a:pPr>
            <a:r>
              <a:rPr lang="en-GB" sz="2400" dirty="0" smtClean="0">
                <a:solidFill>
                  <a:schemeClr val="accent3">
                    <a:lumMod val="50000"/>
                  </a:schemeClr>
                </a:solidFill>
                <a:latin typeface="Cambria" pitchFamily="18" charset="0"/>
              </a:rPr>
              <a:t>Maintain section headings and provide responses immediately underneath the guide questions in each heading.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8915400" cy="4918269"/>
          </a:xfrm>
          <a:prstGeom prst="rect">
            <a:avLst/>
          </a:prstGeom>
        </p:spPr>
        <p:txBody>
          <a:bodyPr wrap="square">
            <a:spAutoFit/>
          </a:bodyPr>
          <a:lstStyle/>
          <a:p>
            <a:pPr marL="742950" lvl="1" indent="-285750">
              <a:lnSpc>
                <a:spcPct val="80000"/>
              </a:lnSpc>
              <a:spcBef>
                <a:spcPct val="20000"/>
              </a:spcBef>
              <a:defRPr/>
            </a:pPr>
            <a:r>
              <a:rPr lang="en-GB" sz="2800" b="1" i="1" dirty="0" smtClean="0">
                <a:solidFill>
                  <a:schemeClr val="accent3">
                    <a:lumMod val="50000"/>
                  </a:schemeClr>
                </a:solidFill>
                <a:latin typeface="Cambria" pitchFamily="18" charset="0"/>
              </a:rPr>
              <a:t>RESULT OF THE CONCEPT NOTE EVALUATION</a:t>
            </a:r>
          </a:p>
          <a:p>
            <a:pPr marL="742950" lvl="1" indent="-285750">
              <a:lnSpc>
                <a:spcPct val="80000"/>
              </a:lnSpc>
              <a:spcBef>
                <a:spcPct val="20000"/>
              </a:spcBef>
              <a:defRPr/>
            </a:pPr>
            <a:endParaRPr lang="en-GB" sz="2800" b="1" dirty="0" smtClean="0">
              <a:solidFill>
                <a:schemeClr val="accent3">
                  <a:lumMod val="50000"/>
                </a:schemeClr>
              </a:solidFill>
              <a:latin typeface="Cambria" pitchFamily="18" charset="0"/>
            </a:endParaRPr>
          </a:p>
          <a:p>
            <a:pPr marL="742950" lvl="1" indent="-285750">
              <a:lnSpc>
                <a:spcPct val="80000"/>
              </a:lnSpc>
              <a:spcBef>
                <a:spcPct val="20000"/>
              </a:spcBef>
              <a:defRPr/>
            </a:pPr>
            <a:endParaRPr lang="en-GB" sz="2800" b="1" dirty="0" smtClean="0">
              <a:solidFill>
                <a:schemeClr val="accent3">
                  <a:lumMod val="50000"/>
                </a:schemeClr>
              </a:solidFill>
              <a:latin typeface="Cambria" pitchFamily="18" charset="0"/>
            </a:endParaRPr>
          </a:p>
          <a:p>
            <a:pPr marL="742950" lvl="1" indent="-285750">
              <a:lnSpc>
                <a:spcPct val="80000"/>
              </a:lnSpc>
              <a:spcBef>
                <a:spcPct val="20000"/>
              </a:spcBef>
              <a:defRPr/>
            </a:pPr>
            <a:r>
              <a:rPr lang="en-GB" sz="2400" dirty="0" smtClean="0">
                <a:solidFill>
                  <a:schemeClr val="accent3">
                    <a:lumMod val="50000"/>
                  </a:schemeClr>
                </a:solidFill>
                <a:latin typeface="Cambria" pitchFamily="18" charset="0"/>
              </a:rPr>
              <a:t>1)Minimum 30 points for pre-selection, list created ranking the CNs based on scores (list per priority)</a:t>
            </a:r>
          </a:p>
          <a:p>
            <a:pPr marL="742950" lvl="1" indent="-285750">
              <a:lnSpc>
                <a:spcPct val="80000"/>
              </a:lnSpc>
              <a:spcBef>
                <a:spcPct val="20000"/>
              </a:spcBef>
              <a:buFont typeface="Wingdings" pitchFamily="2" charset="2"/>
              <a:buChar char="ü"/>
              <a:defRPr/>
            </a:pPr>
            <a:endParaRPr lang="en-GB" sz="2400" dirty="0" smtClean="0">
              <a:solidFill>
                <a:schemeClr val="accent3">
                  <a:lumMod val="50000"/>
                </a:schemeClr>
              </a:solidFill>
              <a:latin typeface="Cambria" pitchFamily="18" charset="0"/>
            </a:endParaRPr>
          </a:p>
          <a:p>
            <a:pPr marL="742950" lvl="1" indent="-285750">
              <a:lnSpc>
                <a:spcPct val="80000"/>
              </a:lnSpc>
              <a:spcBef>
                <a:spcPct val="20000"/>
              </a:spcBef>
              <a:defRPr/>
            </a:pPr>
            <a:r>
              <a:rPr lang="en-GB" sz="2400" dirty="0" smtClean="0">
                <a:solidFill>
                  <a:schemeClr val="accent3">
                    <a:lumMod val="50000"/>
                  </a:schemeClr>
                </a:solidFill>
                <a:latin typeface="Cambria" pitchFamily="18" charset="0"/>
              </a:rPr>
              <a:t>2) Highest ranking CNs whose aggregate amount reaches at least 200% of the available budget per priority, will be pre-selected and will be invited to submit Full Application (invitation will appear in the PROSPECT profile of the lead applicant)</a:t>
            </a:r>
          </a:p>
          <a:p>
            <a:pPr marL="742950" lvl="1" indent="-285750">
              <a:lnSpc>
                <a:spcPct val="80000"/>
              </a:lnSpc>
              <a:spcBef>
                <a:spcPct val="20000"/>
              </a:spcBef>
              <a:buFont typeface="Wingdings" pitchFamily="2" charset="2"/>
              <a:buChar char="ü"/>
              <a:defRPr/>
            </a:pPr>
            <a:endParaRPr lang="en-GB" sz="2400" dirty="0" smtClean="0">
              <a:solidFill>
                <a:schemeClr val="accent3">
                  <a:lumMod val="50000"/>
                </a:schemeClr>
              </a:solidFill>
              <a:latin typeface="Cambria" pitchFamily="18" charset="0"/>
            </a:endParaRPr>
          </a:p>
          <a:p>
            <a:pPr marL="742950" lvl="1" indent="-285750">
              <a:lnSpc>
                <a:spcPct val="80000"/>
              </a:lnSpc>
              <a:spcBef>
                <a:spcPct val="20000"/>
              </a:spcBef>
              <a:defRPr/>
            </a:pPr>
            <a:r>
              <a:rPr lang="en-GB" sz="2400" dirty="0" smtClean="0">
                <a:solidFill>
                  <a:schemeClr val="accent3">
                    <a:lumMod val="50000"/>
                  </a:schemeClr>
                </a:solidFill>
                <a:latin typeface="Cambria" pitchFamily="18" charset="0"/>
              </a:rPr>
              <a:t>3) Pre-selected Applicants will be given a min of 45 days to submit the Full Application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Image result for any questions"/>
          <p:cNvPicPr>
            <a:picLocks noChangeAspect="1" noChangeArrowheads="1"/>
          </p:cNvPicPr>
          <p:nvPr/>
        </p:nvPicPr>
        <p:blipFill>
          <a:blip r:embed="rId2"/>
          <a:srcRect/>
          <a:stretch>
            <a:fillRect/>
          </a:stretch>
        </p:blipFill>
        <p:spPr bwMode="auto">
          <a:xfrm>
            <a:off x="1676400" y="46218"/>
            <a:ext cx="6248400" cy="681178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pc\Desktop\Downloads\thankyou21.jpg"/>
          <p:cNvPicPr>
            <a:picLocks noGrp="1" noChangeAspect="1" noChangeArrowheads="1"/>
          </p:cNvPicPr>
          <p:nvPr>
            <p:ph idx="1"/>
          </p:nvPr>
        </p:nvPicPr>
        <p:blipFill>
          <a:blip r:embed="rId2"/>
          <a:srcRect/>
          <a:stretch>
            <a:fillRect/>
          </a:stretch>
        </p:blipFill>
        <p:spPr bwMode="auto">
          <a:xfrm>
            <a:off x="377428" y="1066800"/>
            <a:ext cx="8385572" cy="559038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4012" t="38230" r="23865" b="8333"/>
          <a:stretch>
            <a:fillRect/>
          </a:stretch>
        </p:blipFill>
        <p:spPr bwMode="auto">
          <a:xfrm>
            <a:off x="-17379" y="0"/>
            <a:ext cx="9161379" cy="54864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4012" t="21875" r="23865" b="8333"/>
          <a:stretch>
            <a:fillRect/>
          </a:stretch>
        </p:blipFill>
        <p:spPr bwMode="auto">
          <a:xfrm>
            <a:off x="0" y="-1"/>
            <a:ext cx="9144000" cy="688368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8112" t="21875" r="27379" b="50001"/>
          <a:stretch>
            <a:fillRect/>
          </a:stretch>
        </p:blipFill>
        <p:spPr bwMode="auto">
          <a:xfrm>
            <a:off x="0" y="3276600"/>
            <a:ext cx="9144000" cy="35814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l="6596" t="21875" r="64861" b="9375"/>
          <a:stretch>
            <a:fillRect/>
          </a:stretch>
        </p:blipFill>
        <p:spPr bwMode="auto">
          <a:xfrm>
            <a:off x="5486400" y="0"/>
            <a:ext cx="3657600" cy="4953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29213" t="55899" r="27883" b="9375"/>
          <a:stretch>
            <a:fillRect/>
          </a:stretch>
        </p:blipFill>
        <p:spPr bwMode="auto">
          <a:xfrm>
            <a:off x="0" y="0"/>
            <a:ext cx="9144000" cy="416098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29868" t="26042" r="28551" b="24607"/>
          <a:stretch>
            <a:fillRect/>
          </a:stretch>
        </p:blipFill>
        <p:spPr bwMode="auto">
          <a:xfrm>
            <a:off x="-1" y="0"/>
            <a:ext cx="9144001" cy="6248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30454" t="31875" r="27379" b="37500"/>
          <a:stretch>
            <a:fillRect/>
          </a:stretch>
        </p:blipFill>
        <p:spPr bwMode="auto">
          <a:xfrm>
            <a:off x="0" y="1524000"/>
            <a:ext cx="9144000" cy="3733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29283" t="34375" r="27379" b="20833"/>
          <a:stretch>
            <a:fillRect/>
          </a:stretch>
        </p:blipFill>
        <p:spPr bwMode="auto">
          <a:xfrm>
            <a:off x="-1" y="0"/>
            <a:ext cx="9144001" cy="54102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569</Words>
  <Application>Microsoft Office PowerPoint</Application>
  <PresentationFormat>On-screen Show (4:3)</PresentationFormat>
  <Paragraphs>71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How to prepare your Concept Note.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pc</cp:lastModifiedBy>
  <cp:revision>16</cp:revision>
  <dcterms:created xsi:type="dcterms:W3CDTF">2017-02-10T21:39:49Z</dcterms:created>
  <dcterms:modified xsi:type="dcterms:W3CDTF">2017-02-12T21:42:37Z</dcterms:modified>
</cp:coreProperties>
</file>