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05" r:id="rId2"/>
    <p:sldId id="319" r:id="rId3"/>
    <p:sldId id="326" r:id="rId4"/>
    <p:sldId id="370" r:id="rId5"/>
    <p:sldId id="392" r:id="rId6"/>
    <p:sldId id="393" r:id="rId7"/>
    <p:sldId id="394" r:id="rId8"/>
    <p:sldId id="395" r:id="rId9"/>
    <p:sldId id="396" r:id="rId10"/>
    <p:sldId id="397" r:id="rId11"/>
    <p:sldId id="399" r:id="rId12"/>
    <p:sldId id="398" r:id="rId13"/>
    <p:sldId id="400" r:id="rId14"/>
    <p:sldId id="401" r:id="rId15"/>
    <p:sldId id="402" r:id="rId16"/>
    <p:sldId id="403" r:id="rId17"/>
    <p:sldId id="404" r:id="rId18"/>
    <p:sldId id="405" r:id="rId19"/>
    <p:sldId id="407" r:id="rId20"/>
    <p:sldId id="406" r:id="rId21"/>
    <p:sldId id="391" r:id="rId22"/>
    <p:sldId id="390" r:id="rId23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AD0"/>
    <a:srgbClr val="008000"/>
    <a:srgbClr val="FFFF00"/>
    <a:srgbClr val="0099C7"/>
    <a:srgbClr val="339AD0"/>
    <a:srgbClr val="349CD1"/>
    <a:srgbClr val="EBF4FD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660" autoAdjust="0"/>
  </p:normalViewPr>
  <p:slideViewPr>
    <p:cSldViewPr snapToObjects="1">
      <p:cViewPr varScale="1">
        <p:scale>
          <a:sx n="41" d="100"/>
          <a:sy n="41" d="100"/>
        </p:scale>
        <p:origin x="-7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B7A6272-0F24-4BD3-A9C4-1EDA7902E4E3}" type="datetimeFigureOut">
              <a:rPr lang="el-GR"/>
              <a:pPr>
                <a:defRPr/>
              </a:pPr>
              <a:t>14/2/2017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6A59578-86FB-4D03-AE6E-8C2CC78CDF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CDEB410-8E88-40CC-8BA1-372FE92C4A9E}" type="datetimeFigureOut">
              <a:rPr lang="el-GR"/>
              <a:pPr>
                <a:defRPr/>
              </a:pPr>
              <a:t>14/2/2017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BF9616A4-7F84-4366-825B-E1690496EB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Vetem</a:t>
            </a:r>
            <a:r>
              <a:rPr lang="en-GB" baseline="0" dirty="0" smtClean="0"/>
              <a:t> L</a:t>
            </a:r>
            <a:r>
              <a:rPr lang="en-GB" dirty="0" smtClean="0"/>
              <a:t>ead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Aplikanti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duhet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plotesoje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dhenat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financiare</a:t>
            </a:r>
            <a:r>
              <a:rPr lang="en-GB" baseline="0" dirty="0" smtClean="0"/>
              <a:t>. Ne </a:t>
            </a:r>
            <a:r>
              <a:rPr lang="en-GB" baseline="0" dirty="0" err="1" smtClean="0"/>
              <a:t>userlist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percaktohen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pakten</a:t>
            </a:r>
            <a:r>
              <a:rPr lang="en-GB" baseline="0" dirty="0" smtClean="0"/>
              <a:t> 2 </a:t>
            </a:r>
            <a:r>
              <a:rPr lang="en-GB" baseline="0" dirty="0" err="1" smtClean="0"/>
              <a:t>perdorues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tjere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detyrimisht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regjistruar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regjistrohen</a:t>
            </a:r>
            <a:r>
              <a:rPr lang="en-GB" baseline="0" dirty="0" smtClean="0"/>
              <a:t> ne ECAS. Pa </a:t>
            </a:r>
            <a:r>
              <a:rPr lang="en-GB" baseline="0" dirty="0" err="1" smtClean="0"/>
              <a:t>nenshkrimin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regjistrimi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konsiderohet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plote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1) Makes the submission of applications an efficient, paperless process: submit all the required information and supporting documents online.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2) Sends you automatic notifications via e-mail. You can now follow up the status of your application in real time, receive your letter online the moment the results are out, get informed instantly about Q&amp;As and corrigenda published.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GB" dirty="0" smtClean="0"/>
              <a:t>The Guidelines for Applicants for each specific call are the legally binding document for the corresponding call for proposals.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If you require viewing call details, click on the title of the respective call. The call as published 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Europa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website is displayed in a separate tab. You may use the "Apply" button to start your application. When you click "Apply", you will be redirected to the Application page (tabs). You may now start to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fill in your application.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Note that if you have already applied for the respective call or lot (if the call has lots),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 system will ask whether you wish to continue the initial application or to start a new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one.</a:t>
            </a:r>
            <a:endParaRPr lang="en-GB" sz="1200" kern="1200" baseline="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Click on "Send" when all the information has been filled in.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Your request will be treated at the earliest possible.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Once the IT Helpdesk registers your help request, you will receive an automatically generated email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which will contain the reference of your request (‘SMT Reference’, highlighted in a red box in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example below). Please use this reference in any future communication with the Helpdesk regarding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this same request. Do not forget to include the call number, as well as the lot for which you are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Applying.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Please note that if your issue concerns the call itself (not the PROSPECT application) – such as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publication details, application details, requirements for applications, etc., you must address your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request to the functional e-mail address of the specific call.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Versioni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PADOR </a:t>
            </a:r>
            <a:r>
              <a:rPr lang="en-GB" baseline="0" dirty="0" err="1" smtClean="0"/>
              <a:t>eshte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lancuar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Qershor</a:t>
            </a:r>
            <a:r>
              <a:rPr lang="en-GB" baseline="0" dirty="0" smtClean="0"/>
              <a:t> 2016 </a:t>
            </a:r>
            <a:r>
              <a:rPr lang="en-GB" baseline="0" dirty="0" err="1" smtClean="0"/>
              <a:t>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platforme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eshte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bere</a:t>
            </a:r>
            <a:r>
              <a:rPr lang="en-GB" baseline="0" dirty="0" smtClean="0"/>
              <a:t> me user-friendly. </a:t>
            </a:r>
            <a:r>
              <a:rPr lang="en-GB" baseline="0" dirty="0" err="1" smtClean="0"/>
              <a:t>Regjistrimi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perditesimi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tani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marri</a:t>
            </a:r>
            <a:r>
              <a:rPr lang="en-GB" baseline="0" dirty="0" smtClean="0"/>
              <a:t> me </a:t>
            </a:r>
            <a:r>
              <a:rPr lang="en-GB" baseline="0" dirty="0" err="1" smtClean="0"/>
              <a:t>pak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kohe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konsideruar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kerkohet</a:t>
            </a:r>
            <a:r>
              <a:rPr lang="en-GB" baseline="0" dirty="0" smtClean="0"/>
              <a:t> me </a:t>
            </a:r>
            <a:r>
              <a:rPr lang="en-GB" baseline="0" dirty="0" err="1" smtClean="0"/>
              <a:t>pak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informacion</a:t>
            </a:r>
            <a:r>
              <a:rPr lang="en-GB" baseline="0" dirty="0" smtClean="0"/>
              <a:t>. Ne </a:t>
            </a:r>
            <a:r>
              <a:rPr lang="en-GB" baseline="0" dirty="0" err="1" smtClean="0"/>
              <a:t>qershor</a:t>
            </a:r>
            <a:r>
              <a:rPr lang="en-GB" baseline="0" dirty="0" smtClean="0"/>
              <a:t> 2016,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gjithe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ato</a:t>
            </a:r>
            <a:r>
              <a:rPr lang="en-GB" baseline="0" dirty="0" smtClean="0"/>
              <a:t> profile </a:t>
            </a:r>
            <a:r>
              <a:rPr lang="en-GB" baseline="0" dirty="0" err="1" smtClean="0"/>
              <a:t>qe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perdorur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pakten</a:t>
            </a:r>
            <a:r>
              <a:rPr lang="en-GB" baseline="0" dirty="0" smtClean="0"/>
              <a:t> 1 here ne 5 </a:t>
            </a:r>
            <a:r>
              <a:rPr lang="en-GB" baseline="0" dirty="0" err="1" smtClean="0"/>
              <a:t>vitet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fundit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jane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transferuar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automatikisht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sistemin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ri</a:t>
            </a:r>
            <a:r>
              <a:rPr lang="en-GB" baseline="0" dirty="0" smtClean="0"/>
              <a:t> PADOR. Ne fund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aktive</a:t>
            </a:r>
            <a:r>
              <a:rPr lang="en-GB" baseline="0" dirty="0" smtClean="0"/>
              <a:t> ne 5 </a:t>
            </a:r>
            <a:r>
              <a:rPr lang="en-GB" baseline="0" dirty="0" err="1" smtClean="0"/>
              <a:t>vitet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fundit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arkovohen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Gjithsesi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arkivohen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organizatat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njoftohen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paraprakisht</a:t>
            </a:r>
            <a:r>
              <a:rPr lang="en-GB" baseline="0" dirty="0" smtClean="0"/>
              <a:t> me </a:t>
            </a:r>
            <a:r>
              <a:rPr lang="en-GB" baseline="0" dirty="0" err="1" smtClean="0"/>
              <a:t>nje</a:t>
            </a:r>
            <a:r>
              <a:rPr lang="en-GB" baseline="0" dirty="0" smtClean="0"/>
              <a:t> e-mail.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1) </a:t>
            </a:r>
            <a:r>
              <a:rPr lang="en-GB" dirty="0" err="1" smtClean="0"/>
              <a:t>Gjithsesi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t’i</a:t>
            </a:r>
            <a:r>
              <a:rPr lang="en-GB" dirty="0" smtClean="0"/>
              <a:t> </a:t>
            </a:r>
            <a:r>
              <a:rPr lang="en-GB" dirty="0" err="1" smtClean="0"/>
              <a:t>referoheni</a:t>
            </a:r>
            <a:r>
              <a:rPr lang="en-GB" dirty="0" smtClean="0"/>
              <a:t> </a:t>
            </a:r>
            <a:r>
              <a:rPr lang="en-GB" dirty="0" err="1" smtClean="0"/>
              <a:t>gjithnje</a:t>
            </a:r>
            <a:r>
              <a:rPr lang="en-GB" dirty="0" smtClean="0"/>
              <a:t> Guides per </a:t>
            </a:r>
            <a:r>
              <a:rPr lang="en-GB" dirty="0" err="1" smtClean="0"/>
              <a:t>aplikantet</a:t>
            </a:r>
            <a:r>
              <a:rPr lang="en-GB" dirty="0" smtClean="0"/>
              <a:t> per </a:t>
            </a:r>
            <a:r>
              <a:rPr lang="en-GB" dirty="0" err="1" smtClean="0"/>
              <a:t>secilen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thirrje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specifike</a:t>
            </a:r>
            <a:r>
              <a:rPr lang="en-GB" baseline="0" dirty="0" smtClean="0"/>
              <a:t>. 2) </a:t>
            </a:r>
            <a:r>
              <a:rPr lang="en-GB" baseline="0" dirty="0" err="1" smtClean="0"/>
              <a:t>Informacioni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perfshire</a:t>
            </a:r>
            <a:r>
              <a:rPr lang="en-GB" baseline="0" dirty="0" smtClean="0"/>
              <a:t> ne PADOR do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perdoret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Komisioni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Evropian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gjate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vleresimit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aplikimeve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Gjithashtu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nepermjet</a:t>
            </a:r>
            <a:r>
              <a:rPr lang="en-GB" baseline="0" dirty="0" smtClean="0"/>
              <a:t> PADOR </a:t>
            </a:r>
            <a:r>
              <a:rPr lang="en-GB" baseline="0" dirty="0" err="1" smtClean="0"/>
              <a:t>Komisioni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vertetoje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statusin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ligjor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aplikanteve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 </a:t>
            </a:r>
            <a:r>
              <a:rPr lang="en-GB" dirty="0" err="1" smtClean="0"/>
              <a:t>rast</a:t>
            </a:r>
            <a:r>
              <a:rPr lang="en-GB" baseline="0" dirty="0" smtClean="0"/>
              <a:t> se per </a:t>
            </a:r>
            <a:r>
              <a:rPr lang="en-GB" baseline="0" dirty="0" err="1" smtClean="0"/>
              <a:t>arsye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teknike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nuk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arrini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regjistroheni</a:t>
            </a:r>
            <a:r>
              <a:rPr lang="en-GB" baseline="0" dirty="0" smtClean="0"/>
              <a:t> ne PADOR... </a:t>
            </a:r>
            <a:r>
              <a:rPr lang="en-GB" baseline="0" dirty="0" err="1" smtClean="0"/>
              <a:t>Rakomandohet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regjistroheni</a:t>
            </a:r>
            <a:r>
              <a:rPr lang="en-GB" baseline="0" dirty="0" smtClean="0"/>
              <a:t> ne PADOR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perfundimit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afatit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paraqitjen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projekt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propozimit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tuaj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prisni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diten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fundit</a:t>
            </a:r>
            <a:r>
              <a:rPr lang="en-GB" baseline="0" dirty="0" smtClean="0"/>
              <a:t> per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paraqitur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projektin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tuaj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nepermjet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sistemit</a:t>
            </a:r>
            <a:r>
              <a:rPr lang="en-GB" baseline="0" dirty="0" smtClean="0"/>
              <a:t> PROSPECT.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 </a:t>
            </a:r>
            <a:r>
              <a:rPr lang="en-GB" dirty="0" err="1" smtClean="0"/>
              <a:t>t’u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regjistruar</a:t>
            </a:r>
            <a:r>
              <a:rPr lang="en-GB" baseline="0" dirty="0" smtClean="0"/>
              <a:t> ne PADOR do </a:t>
            </a:r>
            <a:r>
              <a:rPr lang="en-GB" baseline="0" dirty="0" err="1" smtClean="0"/>
              <a:t>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duhet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pari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lidhje</a:t>
            </a:r>
            <a:r>
              <a:rPr lang="en-GB" baseline="0" dirty="0" smtClean="0"/>
              <a:t> e mire e </a:t>
            </a:r>
            <a:r>
              <a:rPr lang="en-GB" baseline="0" dirty="0" err="1" smtClean="0"/>
              <a:t>internetit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adresa</a:t>
            </a:r>
            <a:r>
              <a:rPr lang="en-GB" baseline="0" dirty="0" smtClean="0"/>
              <a:t> e-mail e </a:t>
            </a:r>
            <a:r>
              <a:rPr lang="en-GB" baseline="0" dirty="0" err="1" smtClean="0"/>
              <a:t>organizates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tuaj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Klikoni</a:t>
            </a:r>
            <a:r>
              <a:rPr lang="en-GB" dirty="0" smtClean="0"/>
              <a:t> </a:t>
            </a:r>
            <a:r>
              <a:rPr lang="en-GB" dirty="0" err="1" smtClean="0"/>
              <a:t>tek</a:t>
            </a:r>
            <a:r>
              <a:rPr lang="en-GB" dirty="0" smtClean="0"/>
              <a:t> “Create an Account”,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plotesoni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gjitha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fushat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dhe</a:t>
            </a:r>
            <a:r>
              <a:rPr lang="en-GB" baseline="0" dirty="0" smtClean="0"/>
              <a:t> me pas </a:t>
            </a:r>
            <a:r>
              <a:rPr lang="en-GB" baseline="0" dirty="0" err="1" smtClean="0"/>
              <a:t>vendosni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kodin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sigurise</a:t>
            </a:r>
            <a:r>
              <a:rPr lang="en-GB" baseline="0" dirty="0" smtClean="0"/>
              <a:t>. Se </a:t>
            </a:r>
            <a:r>
              <a:rPr lang="en-GB" baseline="0" dirty="0" err="1" smtClean="0"/>
              <a:t>fundmi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shtypni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tek</a:t>
            </a:r>
            <a:r>
              <a:rPr lang="en-GB" baseline="0" dirty="0" smtClean="0"/>
              <a:t> “Create an Account”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Pasi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keni</a:t>
            </a:r>
            <a:r>
              <a:rPr lang="en-GB" dirty="0" smtClean="0"/>
              <a:t> </a:t>
            </a:r>
            <a:r>
              <a:rPr lang="en-GB" dirty="0" err="1" smtClean="0"/>
              <a:t>shenuar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emrin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fjalekalimin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ju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dergoheni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faqen</a:t>
            </a:r>
            <a:r>
              <a:rPr lang="en-GB" baseline="0" dirty="0" smtClean="0"/>
              <a:t> e PADOR. Me pas do </a:t>
            </a:r>
            <a:r>
              <a:rPr lang="en-GB" baseline="0" dirty="0" err="1" smtClean="0"/>
              <a:t>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Krijoni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profilin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organizates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tuaj</a:t>
            </a:r>
            <a:r>
              <a:rPr lang="en-GB" baseline="0" dirty="0" smtClean="0"/>
              <a:t> ne PADOR duke </a:t>
            </a:r>
            <a:r>
              <a:rPr lang="en-GB" baseline="0" dirty="0" err="1" smtClean="0"/>
              <a:t>klikuar</a:t>
            </a:r>
            <a:r>
              <a:rPr lang="en-GB" baseline="0" dirty="0" smtClean="0"/>
              <a:t> ne Create Organization. </a:t>
            </a:r>
            <a:r>
              <a:rPr lang="en-GB" baseline="0" dirty="0" err="1" smtClean="0"/>
              <a:t>Sistemi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fillimisht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kerkoje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kontrolloni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nese</a:t>
            </a:r>
            <a:r>
              <a:rPr lang="en-GB" baseline="0" dirty="0" smtClean="0"/>
              <a:t> ka </a:t>
            </a:r>
            <a:r>
              <a:rPr lang="en-GB" baseline="0" dirty="0" err="1" smtClean="0"/>
              <a:t>ndonje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ekzistues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organizates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tuaj</a:t>
            </a:r>
            <a:r>
              <a:rPr lang="en-GB" baseline="0" dirty="0" smtClean="0"/>
              <a:t>. Ne </a:t>
            </a:r>
            <a:r>
              <a:rPr lang="en-GB" baseline="0" dirty="0" err="1" smtClean="0"/>
              <a:t>rast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nuk</a:t>
            </a:r>
            <a:r>
              <a:rPr lang="en-GB" baseline="0" dirty="0" smtClean="0"/>
              <a:t> ka </a:t>
            </a:r>
            <a:r>
              <a:rPr lang="en-GB" baseline="0" dirty="0" err="1" smtClean="0"/>
              <a:t>asnje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ekzistues</a:t>
            </a:r>
            <a:r>
              <a:rPr lang="en-GB" baseline="0" dirty="0" smtClean="0"/>
              <a:t>, so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adresoheni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faqen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krijimit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</a:t>
            </a:r>
            <a:r>
              <a:rPr lang="en-GB" baseline="0" dirty="0" smtClean="0"/>
              <a:t>. Ne </a:t>
            </a:r>
            <a:r>
              <a:rPr lang="en-GB" baseline="0" dirty="0" err="1" smtClean="0"/>
              <a:t>rast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ekziston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tille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kerkoni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kredencialet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personit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qe</a:t>
            </a:r>
            <a:r>
              <a:rPr lang="en-GB" baseline="0" dirty="0" smtClean="0"/>
              <a:t> ka </a:t>
            </a:r>
            <a:r>
              <a:rPr lang="en-GB" baseline="0" dirty="0" err="1" smtClean="0"/>
              <a:t>regjistruar</a:t>
            </a:r>
            <a:r>
              <a:rPr lang="en-GB" baseline="0" dirty="0" smtClean="0"/>
              <a:t> me pare </a:t>
            </a:r>
            <a:r>
              <a:rPr lang="en-GB" baseline="0" dirty="0" err="1" smtClean="0"/>
              <a:t>organizaten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tuaj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vetem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passwordi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ndryshohet</a:t>
            </a:r>
            <a:r>
              <a:rPr lang="en-GB" baseline="0" dirty="0" smtClean="0"/>
              <a:t>, e-</a:t>
            </a:r>
            <a:r>
              <a:rPr lang="en-GB" baseline="0" dirty="0" err="1" smtClean="0"/>
              <a:t>maili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</a:t>
            </a:r>
            <a:r>
              <a:rPr lang="en-GB" baseline="0" dirty="0" smtClean="0"/>
              <a:t>). </a:t>
            </a:r>
            <a:r>
              <a:rPr lang="en-GB" baseline="0" dirty="0" err="1" smtClean="0"/>
              <a:t>Dhe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rast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ekziston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perket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organizates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tuaj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atehere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klikoni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“Create new </a:t>
            </a:r>
            <a:r>
              <a:rPr lang="en-GB" baseline="0" dirty="0" err="1" smtClean="0"/>
              <a:t>Pador</a:t>
            </a:r>
            <a:r>
              <a:rPr lang="en-GB" baseline="0" dirty="0" smtClean="0"/>
              <a:t> Profile”, duke </a:t>
            </a:r>
            <a:r>
              <a:rPr lang="en-GB" baseline="0" dirty="0" err="1" smtClean="0"/>
              <a:t>konfirmuar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qe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jeni</a:t>
            </a:r>
            <a:r>
              <a:rPr lang="en-GB" baseline="0" dirty="0" smtClean="0"/>
              <a:t> duke </a:t>
            </a:r>
            <a:r>
              <a:rPr lang="en-GB" baseline="0" dirty="0" err="1" smtClean="0"/>
              <a:t>krijuar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profil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dyfishte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aty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kerkohet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klikoni</a:t>
            </a:r>
            <a:r>
              <a:rPr lang="en-GB" baseline="0" dirty="0" smtClean="0"/>
              <a:t>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16A4-7F84-4366-825B-E1690496EBAC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83C5BE-AF06-4CDF-A2EB-6454F7C05FD9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64FC2A-86C7-425E-8A4F-51D409EBA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0163C7-DA6D-4442-B4B9-EC01BE6AC74F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7E2BA-6411-4475-BF85-21CBEF540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AAE784-AC4C-4ECF-99BE-2C7FA426E989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5C2D25-F06C-432A-BA69-8F99997F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598464-557A-4899-B84D-938C88983618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4A13A3-9036-4C53-9DC5-6A4BB0F490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CF2769-0CBF-45CC-85B6-E720C5BF6BFD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7F0828-84FC-40A7-B676-0B1ADF81BE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3B4AE8-F300-4446-B468-D0F0A92B9698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45BD6-E774-4004-A44B-70A22A9D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DC8F5D-E9B5-4B07-8AC0-2C159B944C3B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46F3DF-B5E3-4678-B278-E6D6413F4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11DF09-9F64-420A-AD75-22518AF1D459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8CD7BE-ED95-42A1-829A-A80BF10F24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771E65-9E98-4115-B2B9-57555ECCF0D3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CE73C3-BC31-4B97-9AC7-0FB2317714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6FD10C1-2673-4144-88DF-78A7B3298D85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1DF6A-FDA9-4A33-B105-5483467A7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5A24B3-ED07-4190-ADD5-ACA68033E670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96DF83-535F-4EF1-9548-FE2DB91AE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8921C5-79A9-4A7B-9EC2-6633D4478473}" type="datetime1">
              <a:rPr lang="en-US" smtClean="0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F42FDC-85D5-4BCD-9188-2492611BCE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https://upload.wikimedia.org/wikipedia/commons/thumb/3/36/Flag_of_Albania.svg/238px-Flag_of_Albania.svg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c.europa.eu/europeaid/pador_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uropeaid/online-services/index.cfm?do=publi.welcome&amp;nbPubliList=15&amp;orderby=upd&amp;orderbyad=Desc&amp;searchtype=RS&amp;aofr=15439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mailto:DELEGATION-ALBANIA-TENDERS@eeas.europ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peaid/user-manual-prospect_en" TargetMode="External"/><Relationship Id="rId2" Type="http://schemas.openxmlformats.org/officeDocument/2006/relationships/hyperlink" Target="http://ec.europa.eu/europeaid/prospect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ec.europa.eu/europeaid/faq-prospect-applicants_en" TargetMode="External"/><Relationship Id="rId4" Type="http://schemas.openxmlformats.org/officeDocument/2006/relationships/hyperlink" Target="https://ec.europa.eu/europeaid/e-learning-prospect-0_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gate.ec.europa.eu/cas/eim/external/register.cg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uropeaid/onlineservices/index.cfm?do=pador.welcome&amp;userlanguage=en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323850" y="476250"/>
            <a:ext cx="8208963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4800" b="1" u="sng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2800" b="1" u="sng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2800" b="1" u="sng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Programi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i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Bashkepunimit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Nderkufitar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 IPA </a:t>
            </a:r>
            <a:endParaRPr lang="en-US" sz="28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alibri" pitchFamily="34" charset="0"/>
            </a:endParaRPr>
          </a:p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Shqiperi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 </a:t>
            </a:r>
            <a:r>
              <a:rPr lang="en-US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– </a:t>
            </a: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Kosove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 2014-2020</a:t>
            </a:r>
          </a:p>
          <a:p>
            <a:pPr algn="ctr" eaLnBrk="1" hangingPunct="1">
              <a:defRPr/>
            </a:pPr>
            <a:endParaRPr lang="en-US" sz="2800" b="1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Trajnim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per </a:t>
            </a: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Aplikantet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Potenciale</a:t>
            </a:r>
            <a:r>
              <a:rPr lang="en-US" sz="28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1600" b="1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1800" b="1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en-CA" sz="3200" i="1" dirty="0">
              <a:solidFill>
                <a:srgbClr val="0070C0"/>
              </a:solidFill>
              <a:latin typeface="Arial" pitchFamily="34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4BACC6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/>
          <a:srcRect l="19672" t="38655" r="13115" b="32362"/>
          <a:stretch>
            <a:fillRect/>
          </a:stretch>
        </p:blipFill>
        <p:spPr bwMode="auto">
          <a:xfrm>
            <a:off x="2571750" y="476250"/>
            <a:ext cx="3429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Rezultate imazhesh për logo funded by 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196" y="5627871"/>
            <a:ext cx="1113450" cy="742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99774" y="6370171"/>
            <a:ext cx="2692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 smtClean="0"/>
              <a:t>          This Programme is funded by the EU</a:t>
            </a:r>
            <a:endParaRPr lang="en-GB" sz="1000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6296" y="839788"/>
            <a:ext cx="9366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upload.wikimedia.org/wikipedia/commons/thumb/3/36/Flag_of_Albania.svg/238px-Flag_of_Albania.svg.pn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27075" y="839788"/>
            <a:ext cx="990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2240" y="0"/>
            <a:ext cx="2321818" cy="16495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Te </a:t>
            </a:r>
            <a:r>
              <a:rPr lang="en-GB" sz="3200" dirty="0" err="1" smtClean="0">
                <a:solidFill>
                  <a:srgbClr val="FFC000"/>
                </a:solidFill>
              </a:rPr>
              <a:t>dhenat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  <a:r>
              <a:rPr lang="en-GB" sz="3200" dirty="0" err="1" smtClean="0">
                <a:solidFill>
                  <a:srgbClr val="FFC000"/>
                </a:solidFill>
              </a:rPr>
              <a:t>qe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  <a:r>
              <a:rPr lang="en-GB" sz="3200" dirty="0" err="1" smtClean="0">
                <a:solidFill>
                  <a:srgbClr val="FFC000"/>
                </a:solidFill>
              </a:rPr>
              <a:t>duhen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  <a:r>
              <a:rPr lang="en-GB" sz="3200" dirty="0" err="1" smtClean="0">
                <a:solidFill>
                  <a:srgbClr val="FFC000"/>
                </a:solidFill>
              </a:rPr>
              <a:t>plotesuar</a:t>
            </a:r>
            <a:r>
              <a:rPr lang="en-GB" sz="3200" dirty="0" smtClean="0">
                <a:solidFill>
                  <a:srgbClr val="FFC000"/>
                </a:solidFill>
              </a:rPr>
              <a:t>:</a:t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rgbClr val="FFC000"/>
                </a:solidFill>
              </a:rPr>
              <a:t/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rgbClr val="FFC000"/>
                </a:solidFill>
              </a:rPr>
              <a:t>1) PROFILI I ORGANIZATES </a:t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chemeClr val="accent2"/>
                </a:solidFill>
              </a:rPr>
              <a:t>2) TE DHENA FINANCIARE </a:t>
            </a:r>
            <a:r>
              <a:rPr lang="en-GB" sz="3200" dirty="0" smtClean="0">
                <a:solidFill>
                  <a:srgbClr val="FFC000"/>
                </a:solidFill>
              </a:rPr>
              <a:t/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rgbClr val="FFC000"/>
                </a:solidFill>
              </a:rPr>
              <a:t>3) LISTA E PERDORUESVE (</a:t>
            </a:r>
            <a:r>
              <a:rPr lang="en-GB" sz="3200" dirty="0" err="1" smtClean="0">
                <a:solidFill>
                  <a:srgbClr val="FFC000"/>
                </a:solidFill>
              </a:rPr>
              <a:t>Userlist</a:t>
            </a:r>
            <a:r>
              <a:rPr lang="en-GB" sz="3200" dirty="0" smtClean="0">
                <a:solidFill>
                  <a:srgbClr val="FFC000"/>
                </a:solidFill>
              </a:rPr>
              <a:t>) </a:t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rgbClr val="FFC000"/>
                </a:solidFill>
              </a:rPr>
              <a:t>4) NENSHKRIMI </a:t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rgbClr val="FFC000"/>
                </a:solidFill>
              </a:rPr>
              <a:t/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rgbClr val="FFC000"/>
                </a:solidFill>
              </a:rPr>
              <a:t/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 smtClean="0">
                <a:solidFill>
                  <a:srgbClr val="FFC000"/>
                </a:solidFill>
              </a:rPr>
              <a:t> </a:t>
            </a:r>
            <a:endParaRPr lang="en-GB" sz="3200" dirty="0"/>
          </a:p>
        </p:txBody>
      </p:sp>
      <p:pic>
        <p:nvPicPr>
          <p:cNvPr id="5" name="Picture 4" descr="Rezultate imazhesh për documents im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7756" y="5301208"/>
            <a:ext cx="1439044" cy="1439045"/>
          </a:xfrm>
          <a:prstGeom prst="rect">
            <a:avLst/>
          </a:prstGeom>
          <a:noFill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640" y="3861048"/>
            <a:ext cx="69638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hlinkClick r:id="rId2"/>
              </a:rPr>
              <a:t>PADOR registration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http://ec.europa.eu/europeaid/pador_en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>
              <a:hlinkClick r:id="rId2"/>
            </a:endParaRPr>
          </a:p>
          <a:p>
            <a:pPr>
              <a:buNone/>
            </a:pPr>
            <a:r>
              <a:rPr lang="en-GB" dirty="0" smtClean="0">
                <a:hlinkClick r:id="rId2"/>
              </a:rPr>
              <a:t>PADOR helpdesk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Europeaid-IT-support@ec.europa.eu </a:t>
            </a:r>
          </a:p>
          <a:p>
            <a:pPr>
              <a:buNone/>
            </a:pPr>
            <a:endParaRPr lang="en-GB" dirty="0" smtClean="0">
              <a:hlinkClick r:id="rId2"/>
            </a:endParaRPr>
          </a:p>
          <a:p>
            <a:pPr>
              <a:buNone/>
            </a:pPr>
            <a:r>
              <a:rPr lang="en-GB" dirty="0" smtClean="0">
                <a:hlinkClick r:id="rId2"/>
              </a:rPr>
              <a:t>PADOR manual 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http://ec.europa.eu/europeaid/pador-guide-applicants_en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Links to PADOR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link_uti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848" y="0"/>
            <a:ext cx="3158952" cy="179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ink_uti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185436"/>
            <a:ext cx="2942928" cy="167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ART_OF_26862_SM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2925" y="207194"/>
            <a:ext cx="302611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Koha</a:t>
            </a:r>
            <a:r>
              <a:rPr lang="en-GB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per </a:t>
            </a:r>
            <a:r>
              <a:rPr lang="en-GB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</a:t>
            </a:r>
            <a:r>
              <a:rPr lang="en-GB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aplikuar</a:t>
            </a:r>
            <a:r>
              <a:rPr lang="en-GB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...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17638"/>
            <a:ext cx="516935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GB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PROSPECT </a:t>
            </a:r>
            <a:endParaRPr lang="en-GB" sz="4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6" name="Picture 2" descr="Rezultate imazhesh për project proposa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3284984"/>
            <a:ext cx="6727104" cy="2658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PROSPECT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eshte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nje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sistem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elektronik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krijuar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lehtesuar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proceduren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aplikimit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Thirrjet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Propozime</a:t>
            </a: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Aplikimi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eshte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me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efikas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Njoftimet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merren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ne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kohe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reale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C’fare</a:t>
            </a:r>
            <a:r>
              <a:rPr lang="en-GB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eshte</a:t>
            </a:r>
            <a:r>
              <a:rPr lang="en-GB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PROSPECT </a:t>
            </a:r>
            <a:endParaRPr lang="en-GB" dirty="0"/>
          </a:p>
        </p:txBody>
      </p:sp>
      <p:pic>
        <p:nvPicPr>
          <p:cNvPr id="6" name="Picture 5" descr="time efficie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212976"/>
            <a:ext cx="2235452" cy="27943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e-you-rea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184" y="0"/>
            <a:ext cx="2684016" cy="20130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Perpara</a:t>
            </a:r>
            <a:r>
              <a:rPr lang="en-GB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se </a:t>
            </a:r>
            <a:r>
              <a:rPr lang="en-GB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</a:t>
            </a:r>
            <a:r>
              <a:rPr lang="en-GB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filloni</a:t>
            </a:r>
            <a:r>
              <a:rPr lang="en-GB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...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4952" y="1916832"/>
            <a:ext cx="8147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Llogaria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ECAS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regjistrimi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ne PADOR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jane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</a:p>
          <a:p>
            <a:pPr algn="just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detyrueshem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; 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Lexoni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me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kujdes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specifikimet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Thirrjes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Propozime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 ne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kuader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Programit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Shqiperi-Kosove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publikuar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ne </a:t>
            </a:r>
          </a:p>
          <a:p>
            <a:pPr algn="just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linkun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:  </a:t>
            </a:r>
          </a:p>
          <a:p>
            <a:pPr algn="just"/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https://webgate.ec.europa.eu/europeaid/online-services/index.cfm?do=publi.welcome&amp;nbPubliList=15&amp;orderby=upd&amp;orderbyad=Desc&amp;searchtype=RS&amp;aofr=154390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Sigurohuni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dispononi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gjitha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informacionet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nevojshme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para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filloni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aplikimin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on-line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6296" y="163362"/>
            <a:ext cx="1742876" cy="14654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Aplikimi</a:t>
            </a:r>
            <a:r>
              <a:rPr lang="en-GB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on-line </a:t>
            </a:r>
            <a:br>
              <a:rPr lang="en-GB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GB" dirty="0"/>
          </a:p>
        </p:txBody>
      </p:sp>
      <p:pic>
        <p:nvPicPr>
          <p:cNvPr id="5" name="Content Placeholder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324" y="5013176"/>
            <a:ext cx="1742876" cy="1465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6288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Merrni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kohen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nevojshme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shtypni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rregullisht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              per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mos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humbur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punen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tuaj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mos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harroni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perfundoni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aplikimin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tuaj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brenda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afatit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caktuar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endParaRPr lang="en-GB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Pasi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keni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perfunduar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aplikimin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tuaj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keni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shtypur</a:t>
            </a:r>
            <a:endParaRPr lang="en-GB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nuk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mund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beni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me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asnje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ndryshim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GB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Ne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kete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rast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statusi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aplikimit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tuaj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ndryshoje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nga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4">
                    <a:lumMod val="75000"/>
                  </a:schemeClr>
                </a:solidFill>
              </a:rPr>
              <a:t>draft 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ne </a:t>
            </a:r>
            <a:r>
              <a:rPr lang="en-GB" sz="2000" i="1" dirty="0" smtClean="0">
                <a:solidFill>
                  <a:schemeClr val="accent4">
                    <a:lumMod val="75000"/>
                  </a:schemeClr>
                </a:solidFill>
              </a:rPr>
              <a:t>submitted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ne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profilin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tuaj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PROSPECT do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shfaqet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njoftimi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perkates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endParaRPr lang="en-GB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Sigurohuni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qe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adresa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e-mail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jete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sakte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aktive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endParaRPr lang="en-GB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Plotesoni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gjitha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fushat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2000" dirty="0" err="1" smtClean="0">
                <a:solidFill>
                  <a:schemeClr val="accent4">
                    <a:lumMod val="75000"/>
                  </a:schemeClr>
                </a:solidFill>
              </a:rPr>
              <a:t>shenuara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me (*).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 descr="submit-button-300x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960" y="2807505"/>
            <a:ext cx="1026840" cy="328589"/>
          </a:xfrm>
          <a:prstGeom prst="rect">
            <a:avLst/>
          </a:prstGeo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268" y="1628800"/>
            <a:ext cx="914028" cy="3065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6632"/>
            <a:ext cx="849694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013176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Ju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mund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aplikoni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per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nje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thirrje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vetem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ne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rastet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kur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statusi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eshte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accent4">
                    <a:lumMod val="50000"/>
                  </a:schemeClr>
                </a:solidFill>
              </a:rPr>
              <a:t>“Submission ongoing” </a:t>
            </a:r>
            <a:endParaRPr lang="en-GB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how-to-register-to-canlp_290_290_261-Optimiz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14" y="5070996"/>
            <a:ext cx="208023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 </a:t>
            </a:r>
            <a:r>
              <a:rPr lang="en-GB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</a:t>
            </a:r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kerkoni</a:t>
            </a:r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nje</a:t>
            </a:r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thirrje</a:t>
            </a:r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dhe</a:t>
            </a:r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</a:t>
            </a:r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aplikoni</a:t>
            </a:r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GB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9592" y="1157560"/>
            <a:ext cx="7155414" cy="484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5188032"/>
          </a:xfrm>
        </p:spPr>
        <p:txBody>
          <a:bodyPr/>
          <a:lstStyle/>
          <a:p>
            <a:pPr algn="just">
              <a:buNone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Kujdes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Duhet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t’i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referoheni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thirrjes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publikuar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online (Guides per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Aplikantet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) per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dokumentacionin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kerkuar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Ne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perfundim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Aplikimit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do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merrni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nje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mesazh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lidhur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me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statusin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:  </a:t>
            </a:r>
          </a:p>
          <a:p>
            <a:pPr algn="just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Aplikimi</a:t>
            </a:r>
            <a:r>
              <a:rPr lang="en-GB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on-line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725144"/>
            <a:ext cx="7905899" cy="85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acher-stud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74638"/>
            <a:ext cx="2438199" cy="18286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Ndihma</a:t>
            </a:r>
            <a:r>
              <a:rPr lang="en-GB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on-line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268760"/>
            <a:ext cx="7635118" cy="234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4079393"/>
            <a:ext cx="5400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Ketu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mund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te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kerkoni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vetem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ndihme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te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natyres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teknike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(IT)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lidhur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me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aplikimin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on-line, per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te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gjitha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pyetjet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lidhur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me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specifikat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e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thirrjes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duhet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t’i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adresoni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pyetjet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e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juaja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brenda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dates 24 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shkurt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 2017, ne e-</a:t>
            </a:r>
            <a:r>
              <a:rPr lang="en-GB" sz="1800" dirty="0" err="1" smtClean="0">
                <a:solidFill>
                  <a:schemeClr val="accent4">
                    <a:lumMod val="50000"/>
                  </a:schemeClr>
                </a:solidFill>
              </a:rPr>
              <a:t>mailin</a:t>
            </a:r>
            <a:r>
              <a:rPr lang="en-GB" sz="18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n-GB" sz="1600" u="sng" dirty="0" smtClean="0">
                <a:hlinkClick r:id="rId4"/>
              </a:rPr>
              <a:t>DELEGATION-ALBANIA-TENDERS@eeas.europa.eu</a:t>
            </a:r>
            <a:endParaRPr lang="en-GB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Content Placeholder 10" descr="helpdesk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0356" y="4079393"/>
            <a:ext cx="2923643" cy="258996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</a:br>
            <a:r>
              <a:rPr lang="en-US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Pergatitja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e </a:t>
            </a:r>
            <a:r>
              <a:rPr lang="en-US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Koncept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Notes </a:t>
            </a:r>
            <a:b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</a:b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</a:br>
            <a:r>
              <a:rPr lang="en-US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Si </a:t>
            </a:r>
            <a:r>
              <a:rPr lang="en-US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te</a:t>
            </a:r>
            <a:r>
              <a:rPr lang="en-US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regjistroheni</a:t>
            </a:r>
            <a:r>
              <a:rPr lang="en-US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ne 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PADOR</a:t>
            </a:r>
            <a:b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</a:b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</a:b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Si </a:t>
            </a:r>
            <a:r>
              <a:rPr lang="en-US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te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aplikoni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nepermjet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PROSPECT </a:t>
            </a:r>
            <a:br>
              <a:rPr lang="en-US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</a:b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/>
            </a:r>
            <a:b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076" name="Picture 4" descr="Rezultate imazhesh për introdu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3068960"/>
            <a:ext cx="2663696" cy="3312368"/>
          </a:xfrm>
          <a:prstGeom prst="rect">
            <a:avLst/>
          </a:prstGeom>
          <a:noFill/>
        </p:spPr>
      </p:pic>
      <p:pic>
        <p:nvPicPr>
          <p:cNvPr id="4" name="Picture 3" descr="Rezultate imazhesh për ipa fun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3284984"/>
            <a:ext cx="3672408" cy="241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hlinkClick r:id="rId2"/>
              </a:rPr>
              <a:t>http://ec.europa.eu/europeaid/prospect_en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3"/>
              </a:rPr>
              <a:t>https://ec.europa.eu/europeaid/user-manual-prospect_en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4"/>
              </a:rPr>
              <a:t>https://ec.europa.eu/europeaid/e-learning-prospect-0_en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5"/>
              </a:rPr>
              <a:t>https://ec.europa.eu/europeaid/faq-prospect-applicants_en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Links to PROSPECT </a:t>
            </a:r>
            <a:endParaRPr lang="en-GB" dirty="0"/>
          </a:p>
        </p:txBody>
      </p:sp>
      <p:pic>
        <p:nvPicPr>
          <p:cNvPr id="4" name="Picture 3" descr="link_util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0"/>
            <a:ext cx="2674640" cy="152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ink_util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064" y="5487316"/>
            <a:ext cx="2411760" cy="137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5780" name="Picture 4" descr="Rezultate imazhesh për ques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0664" name="Picture 8" descr="Rezultate imazhesh për thank you with clou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5373216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Blackadder ITC" pitchFamily="82" charset="0"/>
              </a:rPr>
              <a:t>     Thank you </a:t>
            </a:r>
            <a:endParaRPr lang="en-GB" sz="6600" dirty="0">
              <a:solidFill>
                <a:schemeClr val="bg1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600" b="1" dirty="0" err="1" smtClean="0">
                <a:solidFill>
                  <a:schemeClr val="accent4">
                    <a:lumMod val="75000"/>
                  </a:schemeClr>
                </a:solidFill>
              </a:rPr>
              <a:t>C’fare</a:t>
            </a: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4">
                    <a:lumMod val="75000"/>
                  </a:schemeClr>
                </a:solidFill>
              </a:rPr>
              <a:t>eshte</a:t>
            </a: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 PADOR ?</a:t>
            </a: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</a:rPr>
              <a:t>PADOR (</a:t>
            </a:r>
            <a:r>
              <a:rPr lang="en-GB" sz="1400" b="1" u="sng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</a:rPr>
              <a:t>otential Applicant </a:t>
            </a:r>
            <a:r>
              <a:rPr lang="en-GB" sz="1400" b="1" u="sng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</a:rPr>
              <a:t>ata </a:t>
            </a:r>
            <a:r>
              <a:rPr lang="en-GB" sz="1400" b="1" u="sng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</a:rPr>
              <a:t>n-line </a:t>
            </a:r>
            <a:r>
              <a:rPr lang="en-GB" sz="1400" b="1" u="sng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</a:rPr>
              <a:t>egistration Service)</a:t>
            </a: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Regjistrimi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on-line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dhenave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Aplikanteve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Potencial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(PADOR) </a:t>
            </a:r>
          </a:p>
          <a:p>
            <a:pPr algn="just"/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eshte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sistemi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on-line,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nepermjet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cilit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aplikantet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potencial</a:t>
            </a:r>
            <a:endParaRPr lang="en-GB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nje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thirrje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projekt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propozime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regjistrojne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perditesojne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informacionet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profilit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tyre (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ligjor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financiar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etj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.)</a:t>
            </a:r>
          </a:p>
          <a:p>
            <a:pPr algn="just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ne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menyre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vazhdueshme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n-GB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Ne PADOR,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secila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organizate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, ka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nje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numer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unik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identifikimi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GB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                </a:t>
            </a:r>
          </a:p>
          <a:p>
            <a:endParaRPr lang="en-GB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						          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EuropeAid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– ID – EID </a:t>
            </a:r>
          </a:p>
          <a:p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	(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Ky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numer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duhet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perfshihet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ne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aplikimin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nepermjet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4">
                    <a:lumMod val="75000"/>
                  </a:schemeClr>
                </a:solidFill>
              </a:rPr>
              <a:t>sistemit</a:t>
            </a:r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PROSPECT) </a:t>
            </a:r>
          </a:p>
          <a:p>
            <a:endParaRPr lang="en-GB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endParaRPr lang="en-GB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GB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altLang="nl-BE" sz="3600" b="1" dirty="0" smtClean="0">
                <a:solidFill>
                  <a:schemeClr val="accent4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endParaRPr lang="fr-FR" altLang="nl-BE" sz="3600" b="1" dirty="0">
              <a:solidFill>
                <a:schemeClr val="accent4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2" name="Picture 2" descr="Rezultate imazhesh për PA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749828"/>
            <a:ext cx="3377952" cy="211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own Arrow 5"/>
          <p:cNvSpPr/>
          <p:nvPr/>
        </p:nvSpPr>
        <p:spPr>
          <a:xfrm>
            <a:off x="4319973" y="3861048"/>
            <a:ext cx="360040" cy="64308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Wh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0112" y="3861048"/>
            <a:ext cx="3250704" cy="24086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Kush </a:t>
            </a:r>
            <a:r>
              <a:rPr lang="en-GB" dirty="0" err="1" smtClean="0">
                <a:solidFill>
                  <a:srgbClr val="FFC000"/>
                </a:solidFill>
              </a:rPr>
              <a:t>duhet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te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regjistrohet</a:t>
            </a:r>
            <a:r>
              <a:rPr lang="en-GB" dirty="0" smtClean="0">
                <a:solidFill>
                  <a:srgbClr val="FFC000"/>
                </a:solidFill>
              </a:rPr>
              <a:t> ne PADOR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" y="1628800"/>
            <a:ext cx="83736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Te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gjithe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ata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qe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deshirojne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aplikojne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ne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kete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Thirrje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projekt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propozime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endParaRPr lang="en-GB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LEAD APLIKANTET (</a:t>
            </a:r>
            <a:r>
              <a:rPr lang="en-GB" sz="1800" b="1" dirty="0" err="1" smtClean="0">
                <a:solidFill>
                  <a:schemeClr val="accent4">
                    <a:lumMod val="75000"/>
                  </a:schemeClr>
                </a:solidFill>
              </a:rPr>
              <a:t>Qe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ne </a:t>
            </a:r>
            <a:r>
              <a:rPr lang="en-GB" sz="1800" b="1" dirty="0" err="1" smtClean="0">
                <a:solidFill>
                  <a:schemeClr val="accent4">
                    <a:lumMod val="75000"/>
                  </a:schemeClr>
                </a:solidFill>
              </a:rPr>
              <a:t>fazen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1800" b="1" dirty="0" err="1" smtClean="0">
                <a:solidFill>
                  <a:schemeClr val="accent4">
                    <a:lumMod val="75000"/>
                  </a:schemeClr>
                </a:solidFill>
              </a:rPr>
              <a:t>Koncept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Notes)</a:t>
            </a:r>
            <a:endParaRPr lang="en-GB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KO-APLIKANTET (</a:t>
            </a:r>
            <a:r>
              <a:rPr lang="en-GB" sz="1800" b="1" dirty="0" err="1" smtClean="0">
                <a:solidFill>
                  <a:schemeClr val="accent4">
                    <a:lumMod val="75000"/>
                  </a:schemeClr>
                </a:solidFill>
              </a:rPr>
              <a:t>Gjate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fazes se Full Application) </a:t>
            </a:r>
            <a:endParaRPr lang="en-GB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AFILIATED 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GB" sz="1800" b="1" dirty="0" err="1" smtClean="0">
                <a:solidFill>
                  <a:schemeClr val="accent4">
                    <a:lumMod val="75000"/>
                  </a:schemeClr>
                </a:solidFill>
              </a:rPr>
              <a:t>Gjate</a:t>
            </a:r>
            <a:r>
              <a:rPr lang="en-GB" sz="1800" b="1" dirty="0" smtClean="0">
                <a:solidFill>
                  <a:schemeClr val="accent4">
                    <a:lumMod val="75000"/>
                  </a:schemeClr>
                </a:solidFill>
              </a:rPr>
              <a:t> fazes se Full Application)</a:t>
            </a:r>
            <a:endParaRPr lang="en-GB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GB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Organizatat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Shoqerise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Civile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Autoritetet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publike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Autoritetet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4">
                    <a:lumMod val="75000"/>
                  </a:schemeClr>
                </a:solidFill>
              </a:rPr>
              <a:t>lokale</a:t>
            </a:r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  <a:p>
            <a:endParaRPr lang="en-GB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u="sng" dirty="0" err="1" smtClean="0">
                <a:solidFill>
                  <a:schemeClr val="accent4">
                    <a:lumMod val="75000"/>
                  </a:schemeClr>
                </a:solidFill>
              </a:rPr>
              <a:t>Shenim</a:t>
            </a:r>
            <a:r>
              <a:rPr lang="en-GB" sz="1800" u="sng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GB" sz="1800" u="sng" dirty="0" err="1" smtClean="0">
                <a:solidFill>
                  <a:schemeClr val="accent4">
                    <a:lumMod val="75000"/>
                  </a:schemeClr>
                </a:solidFill>
              </a:rPr>
              <a:t>Personat</a:t>
            </a:r>
            <a:r>
              <a:rPr lang="en-GB" sz="1800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u="sng" dirty="0" err="1" smtClean="0">
                <a:solidFill>
                  <a:schemeClr val="accent4">
                    <a:lumMod val="75000"/>
                  </a:schemeClr>
                </a:solidFill>
              </a:rPr>
              <a:t>fizike</a:t>
            </a:r>
            <a:r>
              <a:rPr lang="en-GB" sz="1800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u="sng" dirty="0" err="1" smtClean="0">
                <a:solidFill>
                  <a:schemeClr val="accent4">
                    <a:lumMod val="75000"/>
                  </a:schemeClr>
                </a:solidFill>
              </a:rPr>
              <a:t>nuk</a:t>
            </a:r>
            <a:r>
              <a:rPr lang="en-GB" sz="1800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u="sng" dirty="0" err="1" smtClean="0">
                <a:solidFill>
                  <a:schemeClr val="accent4">
                    <a:lumMod val="75000"/>
                  </a:schemeClr>
                </a:solidFill>
              </a:rPr>
              <a:t>mund</a:t>
            </a:r>
            <a:r>
              <a:rPr lang="en-GB" sz="1800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u="sng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800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u="sng" dirty="0" err="1" smtClean="0">
                <a:solidFill>
                  <a:schemeClr val="accent4">
                    <a:lumMod val="75000"/>
                  </a:schemeClr>
                </a:solidFill>
              </a:rPr>
              <a:t>regjistrohen</a:t>
            </a:r>
            <a:r>
              <a:rPr lang="en-GB" sz="1800" u="sng" dirty="0" smtClean="0">
                <a:solidFill>
                  <a:schemeClr val="accent4">
                    <a:lumMod val="75000"/>
                  </a:schemeClr>
                </a:solidFill>
              </a:rPr>
              <a:t> ne PADOR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GB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131840" y="1700808"/>
            <a:ext cx="3024336" cy="108012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18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C’fare</a:t>
            </a:r>
            <a:r>
              <a:rPr lang="en-US" sz="18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do </a:t>
            </a:r>
            <a:r>
              <a:rPr lang="en-US" sz="18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te</a:t>
            </a:r>
            <a:r>
              <a:rPr lang="en-US" sz="18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18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ndodhe</a:t>
            </a:r>
            <a:r>
              <a:rPr lang="en-US" sz="18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me </a:t>
            </a:r>
            <a:r>
              <a:rPr lang="en-US" sz="18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aplikimin</a:t>
            </a:r>
            <a:r>
              <a:rPr lang="en-US" sz="18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 </a:t>
            </a:r>
            <a:r>
              <a:rPr lang="en-US" sz="18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tim</a:t>
            </a:r>
            <a:r>
              <a:rPr lang="en-US" sz="18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ＭＳ Ｐゴシック" pitchFamily="34" charset="-128"/>
              </a:rPr>
              <a:t>? 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Po ne </a:t>
            </a:r>
            <a:r>
              <a:rPr lang="en-GB" dirty="0" err="1" smtClean="0">
                <a:solidFill>
                  <a:srgbClr val="FFC000"/>
                </a:solidFill>
              </a:rPr>
              <a:t>rast</a:t>
            </a:r>
            <a:r>
              <a:rPr lang="en-GB" dirty="0" smtClean="0">
                <a:solidFill>
                  <a:srgbClr val="FFC000"/>
                </a:solidFill>
              </a:rPr>
              <a:t> se </a:t>
            </a:r>
            <a:r>
              <a:rPr lang="en-GB" dirty="0" err="1" smtClean="0">
                <a:solidFill>
                  <a:srgbClr val="FFC000"/>
                </a:solidFill>
              </a:rPr>
              <a:t>nuk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regjistrohem</a:t>
            </a:r>
            <a:r>
              <a:rPr lang="en-GB" dirty="0" smtClean="0">
                <a:solidFill>
                  <a:srgbClr val="FFC000"/>
                </a:solidFill>
              </a:rPr>
              <a:t> dot online ne PADOR ?</a:t>
            </a:r>
            <a:endParaRPr lang="en-GB" dirty="0"/>
          </a:p>
        </p:txBody>
      </p:sp>
      <p:sp>
        <p:nvSpPr>
          <p:cNvPr id="5" name="Cloud 4"/>
          <p:cNvSpPr/>
          <p:nvPr/>
        </p:nvSpPr>
        <p:spPr>
          <a:xfrm>
            <a:off x="5652120" y="2636912"/>
            <a:ext cx="828092" cy="28803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6308576" y="2933328"/>
            <a:ext cx="648072" cy="28803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6804248" y="3221360"/>
            <a:ext cx="504056" cy="28803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zultate imazhesh për what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3153" y="-5932040"/>
            <a:ext cx="4900963" cy="4896544"/>
          </a:xfrm>
          <a:prstGeom prst="rect">
            <a:avLst/>
          </a:prstGeom>
          <a:noFill/>
        </p:spPr>
      </p:pic>
      <p:pic>
        <p:nvPicPr>
          <p:cNvPr id="9" name="Picture 8" descr="Rezultate imazhesh për what?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138" y="3789040"/>
            <a:ext cx="28622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3082860"/>
            <a:ext cx="4770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Do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ju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duhet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te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: </a:t>
            </a:r>
          </a:p>
          <a:p>
            <a:pPr algn="just">
              <a:buNone/>
            </a:pPr>
            <a:endParaRPr lang="en-US" sz="1600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marL="342900" indent="-342900" algn="just">
              <a:buAutoNum type="arabicParenR"/>
            </a:pP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Plotesoni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Formularin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off-line </a:t>
            </a:r>
          </a:p>
          <a:p>
            <a:pPr marL="342900" indent="-342900" algn="just"/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   “</a:t>
            </a:r>
            <a:r>
              <a:rPr lang="en-US" sz="1600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Pador</a:t>
            </a:r>
            <a:r>
              <a:rPr lang="en-US" sz="1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off-line form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” 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dhe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</a:p>
          <a:p>
            <a:pPr marL="342900" indent="-342900" algn="just"/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2)   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Dergoni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kete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Formular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se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bashku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</a:p>
          <a:p>
            <a:pPr marL="342900" indent="-342900" algn="just"/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  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Aplikimin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tuaj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brenda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afati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te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percaktuar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ne</a:t>
            </a:r>
          </a:p>
          <a:p>
            <a:pPr marL="342900" indent="-342900" algn="just"/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  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Udhezuesin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per </a:t>
            </a:r>
            <a:r>
              <a:rPr lang="en-US" sz="1600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Aplikantet</a:t>
            </a:r>
            <a:r>
              <a:rPr lang="en-US" sz="1600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</a:p>
          <a:p>
            <a:pPr marL="342900" indent="-342900" algn="just"/>
            <a:endParaRPr lang="en-US" sz="1600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-to-register-to-canlp_290_290_261-Optimized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4168" y="4005064"/>
            <a:ext cx="2749277" cy="247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Si </a:t>
            </a:r>
            <a:r>
              <a:rPr lang="en-GB" dirty="0" err="1" smtClean="0">
                <a:solidFill>
                  <a:srgbClr val="FFC000"/>
                </a:solidFill>
              </a:rPr>
              <a:t>te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regjistroni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Organizaten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tuaj</a:t>
            </a: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ne PADOR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628800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Jeni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regjistruar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posedoni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nje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llogari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ECAS ?</a:t>
            </a: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PO </a:t>
            </a: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JO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√</a:t>
            </a:r>
          </a:p>
          <a:p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ECAS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Sherbimi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Autentifikimit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Komisionit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Evropian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endParaRPr lang="en-GB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Llogari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fjalekalimi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personale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nevojshme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regjistrimin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organizates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tuaj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ne PADOR. </a:t>
            </a:r>
          </a:p>
          <a:p>
            <a:endParaRPr lang="en-GB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Per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t’u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regjistruar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ne PADOR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duhet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regjistroheni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me </a:t>
            </a:r>
          </a:p>
          <a:p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pare ne ECAS,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nepermjet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4">
                    <a:lumMod val="75000"/>
                  </a:schemeClr>
                </a:solidFill>
              </a:rPr>
              <a:t>linkut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endParaRPr lang="en-GB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https://webgate.ec.europa.eu/cas/eim/external/register.cgi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GB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Si </a:t>
            </a:r>
            <a:r>
              <a:rPr lang="en-GB" sz="2800" dirty="0" err="1" smtClean="0">
                <a:solidFill>
                  <a:srgbClr val="FFC000"/>
                </a:solidFill>
              </a:rPr>
              <a:t>te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regjistroni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Organizaten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tuaj</a:t>
            </a:r>
            <a:r>
              <a:rPr lang="en-GB" sz="2800" dirty="0" smtClean="0">
                <a:solidFill>
                  <a:srgbClr val="FFC000"/>
                </a:solidFill>
              </a:rPr>
              <a:t/>
            </a:r>
            <a:br>
              <a:rPr lang="en-GB" sz="2800" dirty="0" smtClean="0">
                <a:solidFill>
                  <a:srgbClr val="FFC000"/>
                </a:solidFill>
              </a:rPr>
            </a:br>
            <a:r>
              <a:rPr lang="en-GB" sz="2800" dirty="0" smtClean="0">
                <a:solidFill>
                  <a:srgbClr val="FFC000"/>
                </a:solidFill>
              </a:rPr>
              <a:t>ne PADOR </a:t>
            </a:r>
            <a:endParaRPr lang="en-GB" sz="2800" dirty="0"/>
          </a:p>
        </p:txBody>
      </p:sp>
      <p:pic>
        <p:nvPicPr>
          <p:cNvPr id="4" name="Content Placeholder 3" descr="how-to-register-to-canlp_290_290_261-Optimiz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14" y="4941169"/>
            <a:ext cx="208023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68760"/>
            <a:ext cx="8229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941169"/>
            <a:ext cx="613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Beni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kujdes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zgjidhni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domainin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“</a:t>
            </a:r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</a:rPr>
              <a:t>External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endParaRPr lang="en-GB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Si </a:t>
            </a:r>
            <a:r>
              <a:rPr lang="en-GB" sz="2800" dirty="0" err="1" smtClean="0">
                <a:solidFill>
                  <a:srgbClr val="FFC000"/>
                </a:solidFill>
              </a:rPr>
              <a:t>te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regjistroni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Organizaten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tuaj</a:t>
            </a:r>
            <a:r>
              <a:rPr lang="en-GB" sz="2800" dirty="0" smtClean="0">
                <a:solidFill>
                  <a:srgbClr val="FFC000"/>
                </a:solidFill>
              </a:rPr>
              <a:t/>
            </a:r>
            <a:br>
              <a:rPr lang="en-GB" sz="2800" dirty="0" smtClean="0">
                <a:solidFill>
                  <a:srgbClr val="FFC000"/>
                </a:solidFill>
              </a:rPr>
            </a:br>
            <a:r>
              <a:rPr lang="en-GB" sz="2800" dirty="0" smtClean="0">
                <a:solidFill>
                  <a:srgbClr val="FFC000"/>
                </a:solidFill>
              </a:rPr>
              <a:t>ne PADOR </a:t>
            </a:r>
            <a:endParaRPr lang="en-GB" sz="2800" dirty="0"/>
          </a:p>
        </p:txBody>
      </p:sp>
      <p:pic>
        <p:nvPicPr>
          <p:cNvPr id="4" name="Content Placeholder 3" descr="how-to-register-to-canlp_290_290_261-Optimiz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14" y="4941169"/>
            <a:ext cx="208023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47664" y="1417638"/>
            <a:ext cx="64997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753214" y="1417638"/>
            <a:ext cx="699106" cy="57120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Pasi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jeni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regjistruar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ne ECAS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keni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mare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emrin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perdoruesit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dhe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fjalekalimin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4">
                    <a:lumMod val="75000"/>
                  </a:schemeClr>
                </a:solidFill>
              </a:rPr>
              <a:t>perkates</a:t>
            </a: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1800" dirty="0" smtClean="0">
                <a:hlinkClick r:id="rId3"/>
              </a:rPr>
              <a:t> https://webgate.ec.europa.eu/europeaid/onlineservices/index.cfm?do=pador.welcome&amp;userlanguage=en</a:t>
            </a:r>
            <a:r>
              <a:rPr lang="en-GB" sz="1800" dirty="0" smtClean="0"/>
              <a:t> 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</a:rPr>
              <a:t>Si </a:t>
            </a:r>
            <a:r>
              <a:rPr lang="en-GB" sz="2800" dirty="0" err="1" smtClean="0">
                <a:solidFill>
                  <a:srgbClr val="FFC000"/>
                </a:solidFill>
              </a:rPr>
              <a:t>te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regjistroni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Organizaten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tuaj</a:t>
            </a:r>
            <a:r>
              <a:rPr lang="en-GB" sz="2800" dirty="0" smtClean="0">
                <a:solidFill>
                  <a:srgbClr val="FFC000"/>
                </a:solidFill>
              </a:rPr>
              <a:t/>
            </a:r>
            <a:br>
              <a:rPr lang="en-GB" sz="2800" dirty="0" smtClean="0">
                <a:solidFill>
                  <a:srgbClr val="FFC000"/>
                </a:solidFill>
              </a:rPr>
            </a:br>
            <a:r>
              <a:rPr lang="en-GB" sz="2800" dirty="0" smtClean="0">
                <a:solidFill>
                  <a:srgbClr val="FFC000"/>
                </a:solidFill>
              </a:rPr>
              <a:t>ne PADOR </a:t>
            </a:r>
            <a:endParaRPr lang="en-GB" sz="2800" dirty="0"/>
          </a:p>
        </p:txBody>
      </p:sp>
      <p:pic>
        <p:nvPicPr>
          <p:cNvPr id="4" name="Content Placeholder 3" descr="how-to-register-to-canlp_290_290_261-Optimize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14" y="4941169"/>
            <a:ext cx="208023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2564903"/>
            <a:ext cx="5853622" cy="344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6555" y="2564903"/>
            <a:ext cx="199689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6555" y="3068960"/>
            <a:ext cx="199688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5755</TotalTime>
  <Words>1450</Words>
  <Application>Microsoft Office PowerPoint</Application>
  <PresentationFormat>On-screen Show (4:3)</PresentationFormat>
  <Paragraphs>198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Slide 1</vt:lpstr>
      <vt:lpstr> Pergatitja e Koncept Notes   Si te regjistroheni ne PADOR  Si te aplikoni nepermjet PROSPECT    </vt:lpstr>
      <vt:lpstr>Slide 3</vt:lpstr>
      <vt:lpstr>Kush duhet te regjistrohet ne PADOR </vt:lpstr>
      <vt:lpstr>Po ne rast se nuk regjistrohem dot online ne PADOR ?</vt:lpstr>
      <vt:lpstr>Si te regjistroni Organizaten tuaj ne PADOR  </vt:lpstr>
      <vt:lpstr>Si te regjistroni Organizaten tuaj ne PADOR </vt:lpstr>
      <vt:lpstr>Si te regjistroni Organizaten tuaj ne PADOR </vt:lpstr>
      <vt:lpstr>Si te regjistroni Organizaten tuaj ne PADOR </vt:lpstr>
      <vt:lpstr>Te dhenat qe duhen plotesuar:  1) PROFILI I ORGANIZATES  2) TE DHENA FINANCIARE  3) LISTA E PERDORUESVE (Userlist)  4) NENSHKRIMI     </vt:lpstr>
      <vt:lpstr>Links to PADOR </vt:lpstr>
      <vt:lpstr>Koha per te aplikuar ...</vt:lpstr>
      <vt:lpstr>C’fare eshte PROSPECT </vt:lpstr>
      <vt:lpstr>Perpara se te filloni... </vt:lpstr>
      <vt:lpstr>Aplikimi on-line  </vt:lpstr>
      <vt:lpstr>Slide 16</vt:lpstr>
      <vt:lpstr>Si te kerkoni nje thirrje dhe te aplikoni </vt:lpstr>
      <vt:lpstr>Aplikimi on-line</vt:lpstr>
      <vt:lpstr>Ndihma on-line </vt:lpstr>
      <vt:lpstr>Links to PROSPECT 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 m</dc:creator>
  <cp:lastModifiedBy>pc</cp:lastModifiedBy>
  <cp:revision>623</cp:revision>
  <dcterms:created xsi:type="dcterms:W3CDTF">2011-11-30T11:25:19Z</dcterms:created>
  <dcterms:modified xsi:type="dcterms:W3CDTF">2017-02-14T08:39:15Z</dcterms:modified>
</cp:coreProperties>
</file>