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510" r:id="rId4"/>
    <p:sldId id="382" r:id="rId5"/>
    <p:sldId id="511" r:id="rId6"/>
    <p:sldId id="32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nxhi.mero" initials="e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71F"/>
    <a:srgbClr val="00CC00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717" autoAdjust="0"/>
  </p:normalViewPr>
  <p:slideViewPr>
    <p:cSldViewPr>
      <p:cViewPr>
        <p:scale>
          <a:sx n="50" d="100"/>
          <a:sy n="50" d="100"/>
        </p:scale>
        <p:origin x="-510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ACD5F5C9-F441-4A89-A40A-A1757A4D25BA}" type="datetimeFigureOut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72A40CE-86EB-4D8E-A872-63D576DCC2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4DAB86E-9292-4A9D-BA9B-BFA9359AFA04}" type="datetimeFigureOut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6BE0043-A335-4EF6-BCAB-DC58DEE3E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6BE0043-A335-4EF6-BCAB-DC58DEE3E0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E9983E-EF8C-4439-9057-5AAF9380176A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9937EA-491D-41EC-B617-544CB9372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008873-0868-466A-8937-474293CFEB0E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C67F9-F56A-4279-8A9D-BC7708BD3A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100FFB-ADEA-4D34-89D6-5362A38F510B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35AAF-7FF1-4081-A761-05AFB0C08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1DBAD6-956B-4B2F-A70D-204F5BD10B44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9B635-1FBD-47B9-9872-394CAFF58D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6556D2-5CD6-4D46-A7D4-C29C50A61EC9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900CC-1298-499D-9227-201278ACF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DB511-93E0-4E84-96A9-DF670E3BCD81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1BA77-1A16-44B3-A3AC-450001143B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461A9-5A5A-4641-8ECC-AFE3312DA2A9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09C238-19F9-409A-9598-C5BABCFD6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84F0D-3F78-45F5-830E-5FA2C2DC8AAF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4EDFB-2C79-4DBE-81C7-15CBDBA8D5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27984-6D58-498A-8F84-980967247365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5B004-0107-46E4-BE8D-6DFF1072CB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A719E6-F80B-40F8-A5C5-1F4A0CF6CFB2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5F5C4-8221-404E-B478-6A305EF16F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9A8F3-8A1E-4AE4-AAE3-8ABCC49EBC58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F6239-C3B6-4060-9821-CA1849E89D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36DE298-D4D8-449D-90D8-3ABE7AC4B3EF}" type="datetime1">
              <a:rPr lang="en-US"/>
              <a:pPr>
                <a:defRPr/>
              </a:pPr>
              <a:t>2/13/2017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5CD730-456A-4D9B-B996-4B87A8D57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5" r:id="rId1"/>
    <p:sldLayoutId id="2147484126" r:id="rId2"/>
    <p:sldLayoutId id="2147484127" r:id="rId3"/>
    <p:sldLayoutId id="2147484128" r:id="rId4"/>
    <p:sldLayoutId id="2147484129" r:id="rId5"/>
    <p:sldLayoutId id="2147484130" r:id="rId6"/>
    <p:sldLayoutId id="2147484131" r:id="rId7"/>
    <p:sldLayoutId id="2147484132" r:id="rId8"/>
    <p:sldLayoutId id="2147484133" r:id="rId9"/>
    <p:sldLayoutId id="2147484134" r:id="rId10"/>
    <p:sldLayoutId id="2147484135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ctrTitle"/>
          </p:nvPr>
        </p:nvSpPr>
        <p:spPr>
          <a:xfrm>
            <a:off x="0" y="1773238"/>
            <a:ext cx="9144000" cy="2084390"/>
          </a:xfrm>
        </p:spPr>
        <p:txBody>
          <a:bodyPr rtlCol="0">
            <a:normAutofit fontScale="90000"/>
          </a:bodyPr>
          <a:lstStyle/>
          <a:p>
            <a:r>
              <a:rPr lang="en-US" dirty="0" smtClean="0">
                <a:solidFill>
                  <a:schemeClr val="accent6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chemeClr val="accent6"/>
                </a:solidFill>
                <a:latin typeface="Cambria" pitchFamily="18" charset="0"/>
              </a:rPr>
            </a:br>
            <a:r>
              <a:rPr lang="en-GB" sz="2700" b="1" dirty="0" smtClean="0">
                <a:solidFill>
                  <a:srgbClr val="29771F"/>
                </a:solidFill>
              </a:rPr>
              <a:t>Training for Potential Applicants</a:t>
            </a:r>
            <a:r>
              <a:rPr lang="en-US" sz="2700" dirty="0" smtClean="0">
                <a:solidFill>
                  <a:srgbClr val="29771F"/>
                </a:solidFill>
              </a:rPr>
              <a:t/>
            </a:r>
            <a:br>
              <a:rPr lang="en-US" sz="2700" dirty="0" smtClean="0">
                <a:solidFill>
                  <a:srgbClr val="29771F"/>
                </a:solidFill>
              </a:rPr>
            </a:br>
            <a:r>
              <a:rPr lang="en-US" sz="2700" b="1" dirty="0" smtClean="0">
                <a:solidFill>
                  <a:srgbClr val="29771F"/>
                </a:solidFill>
              </a:rPr>
              <a:t>on</a:t>
            </a:r>
            <a:r>
              <a:rPr lang="en-US" sz="4000" dirty="0" smtClean="0">
                <a:solidFill>
                  <a:srgbClr val="29771F"/>
                </a:solidFill>
              </a:rPr>
              <a:t/>
            </a:r>
            <a:br>
              <a:rPr lang="en-US" sz="4000" dirty="0" smtClean="0">
                <a:solidFill>
                  <a:srgbClr val="29771F"/>
                </a:solidFill>
              </a:rPr>
            </a:br>
            <a:r>
              <a:rPr lang="en-GB" sz="4000" b="1" dirty="0" smtClean="0">
                <a:solidFill>
                  <a:srgbClr val="29771F"/>
                </a:solidFill>
              </a:rPr>
              <a:t>“Application Procedures”</a:t>
            </a:r>
            <a:r>
              <a:rPr lang="en-US" sz="2200" dirty="0" smtClean="0"/>
              <a:t/>
            </a:r>
            <a:br>
              <a:rPr lang="en-US" sz="2200" dirty="0" smtClean="0"/>
            </a:br>
            <a:r>
              <a:rPr lang="en-GB" sz="2200" dirty="0" smtClean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sq-AL" sz="2800" dirty="0" smtClean="0">
              <a:latin typeface="Cambria" pitchFamily="18" charset="0"/>
            </a:endParaRPr>
          </a:p>
        </p:txBody>
      </p:sp>
      <p:pic>
        <p:nvPicPr>
          <p:cNvPr id="2051" name="Picture 3" descr="jau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2275" y="6049962"/>
            <a:ext cx="882259" cy="593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0" y="6572272"/>
            <a:ext cx="914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en-US" sz="1200" dirty="0"/>
              <a:t>This </a:t>
            </a:r>
            <a:r>
              <a:rPr lang="en-US" altLang="en-US" sz="1200" dirty="0" err="1"/>
              <a:t>programme</a:t>
            </a:r>
            <a:r>
              <a:rPr lang="en-US" altLang="en-US" sz="1200" dirty="0"/>
              <a:t> is funded by EU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3429000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sq-AL" sz="2300" b="1" dirty="0">
              <a:solidFill>
                <a:schemeClr val="accent6">
                  <a:lumMod val="5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400" dirty="0">
                <a:solidFill>
                  <a:srgbClr val="000000"/>
                </a:solidFill>
                <a:latin typeface="Cambria" pitchFamily="18" charset="0"/>
                <a:cs typeface="+mn-cs"/>
              </a:rPr>
              <a:t> </a:t>
            </a:r>
            <a:r>
              <a:rPr lang="en-US" sz="2400" b="1" dirty="0">
                <a:solidFill>
                  <a:srgbClr val="00B050"/>
                </a:solidFill>
                <a:latin typeface="Cambria" pitchFamily="18" charset="0"/>
                <a:ea typeface="+mj-ea"/>
                <a:cs typeface="+mj-cs"/>
              </a:rPr>
              <a:t>IPA Cross Border Cooperation </a:t>
            </a:r>
            <a:r>
              <a:rPr lang="en-US" sz="2400" b="1" dirty="0" err="1">
                <a:solidFill>
                  <a:srgbClr val="00B050"/>
                </a:solidFill>
                <a:latin typeface="Cambria" pitchFamily="18" charset="0"/>
                <a:ea typeface="+mj-ea"/>
                <a:cs typeface="+mj-cs"/>
              </a:rPr>
              <a:t>Programme</a:t>
            </a:r>
            <a:endParaRPr lang="en-US" sz="2400" b="1" dirty="0">
              <a:solidFill>
                <a:srgbClr val="00B050"/>
              </a:solidFill>
              <a:latin typeface="Cambria" pitchFamily="18" charset="0"/>
              <a:ea typeface="+mj-ea"/>
              <a:cs typeface="+mj-cs"/>
            </a:endParaRPr>
          </a:p>
          <a:p>
            <a:pPr algn="ctr" fontAlgn="auto">
              <a:spcAft>
                <a:spcPts val="0"/>
              </a:spcAft>
              <a:defRPr/>
            </a:pPr>
            <a:r>
              <a:rPr lang="en-US" sz="2400" b="1" dirty="0">
                <a:solidFill>
                  <a:srgbClr val="00B050"/>
                </a:solidFill>
                <a:latin typeface="Cambria" pitchFamily="18" charset="0"/>
                <a:ea typeface="+mj-ea"/>
                <a:cs typeface="+mj-cs"/>
              </a:rPr>
              <a:t>Albania – Kosovo* </a:t>
            </a:r>
            <a:r>
              <a:rPr lang="en-US" sz="2400" b="1" dirty="0" smtClean="0">
                <a:solidFill>
                  <a:srgbClr val="00B050"/>
                </a:solidFill>
                <a:latin typeface="Cambria" pitchFamily="18" charset="0"/>
                <a:ea typeface="+mj-ea"/>
                <a:cs typeface="+mj-cs"/>
              </a:rPr>
              <a:t>2014-2020 </a:t>
            </a: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endParaRPr lang="sq-AL" sz="2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205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 altLang="en-US"/>
          </a:p>
        </p:txBody>
      </p:sp>
      <p:sp>
        <p:nvSpPr>
          <p:cNvPr id="2057" name="TextBox 10"/>
          <p:cNvSpPr txBox="1">
            <a:spLocks noChangeArrowheads="1"/>
          </p:cNvSpPr>
          <p:nvPr/>
        </p:nvSpPr>
        <p:spPr bwMode="auto">
          <a:xfrm>
            <a:off x="214313" y="5643563"/>
            <a:ext cx="8929687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000" b="1" dirty="0"/>
              <a:t>*</a:t>
            </a:r>
            <a:r>
              <a:rPr lang="en-US" sz="1000" dirty="0"/>
              <a:t> </a:t>
            </a:r>
            <a:r>
              <a:rPr lang="en-US" sz="1000" b="1" i="1" dirty="0"/>
              <a:t>This designation is without prejudice to positions on status, and is in line with UNSCR 1244 and the ICJ Opinion on the Kosovo Declaration of </a:t>
            </a:r>
            <a:r>
              <a:rPr lang="en-US" sz="1000" b="1" i="1" dirty="0" smtClean="0"/>
              <a:t>    Independence</a:t>
            </a:r>
            <a:endParaRPr lang="en-US" sz="1000" dirty="0"/>
          </a:p>
          <a:p>
            <a:endParaRPr lang="en-US" dirty="0"/>
          </a:p>
        </p:txBody>
      </p:sp>
      <p:pic>
        <p:nvPicPr>
          <p:cNvPr id="2058" name="Picture 11"/>
          <p:cNvPicPr>
            <a:picLocks noChangeAspect="1" noChangeArrowheads="1"/>
          </p:cNvPicPr>
          <p:nvPr/>
        </p:nvPicPr>
        <p:blipFill>
          <a:blip r:embed="rId4" cstate="print"/>
          <a:srcRect l="19672" t="38655" r="13115" b="32362"/>
          <a:stretch>
            <a:fillRect/>
          </a:stretch>
        </p:blipFill>
        <p:spPr bwMode="auto">
          <a:xfrm>
            <a:off x="2357438" y="4286250"/>
            <a:ext cx="475138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image04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42844" y="5930187"/>
            <a:ext cx="679450" cy="927813"/>
          </a:xfrm>
          <a:prstGeom prst="rect">
            <a:avLst/>
          </a:prstGeom>
          <a:noFill/>
        </p:spPr>
      </p:pic>
      <p:pic>
        <p:nvPicPr>
          <p:cNvPr id="1027" name="Picture 8" descr="Description: C:\Users\User\Desktop\ks).gif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143900" y="5992371"/>
            <a:ext cx="823913" cy="865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0" y="5500688"/>
            <a:ext cx="9144000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endParaRPr lang="sq-AL" sz="2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3600" b="1" dirty="0">
                <a:solidFill>
                  <a:srgbClr val="29771F"/>
                </a:solidFill>
                <a:latin typeface="Cambria" pitchFamily="18" charset="0"/>
                <a:ea typeface="+mj-ea"/>
                <a:cs typeface="+mj-cs"/>
              </a:rPr>
              <a:t>Agenda</a:t>
            </a:r>
            <a:endParaRPr lang="sq-AL" sz="2800" b="1" dirty="0">
              <a:solidFill>
                <a:srgbClr val="29771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410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 altLang="en-US"/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Day 1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09.15-09.30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Registration of Participants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09.30-09.45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Introduction, p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resentation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of the Participants and Objectives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lang="en-US" sz="20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of the Training.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lang="en-US" sz="20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Expectations of the participants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09.45-10.45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Presentation of the IPA II funding, focus on CBC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Introduction to the IPA II CBC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Programme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AL-KS 2014-2020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10.45-11.00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Coffee break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29771F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11.00-13.00	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Guidelines for Applicants: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lvl="1" algn="just" eaLnBrk="0" hangingPunct="0">
              <a:tabLst>
                <a:tab pos="1371600" algn="l"/>
              </a:tabLst>
            </a:pPr>
            <a:r>
              <a:rPr lang="en-GB" sz="2000" dirty="0" smtClean="0"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         Eligibility Criteria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lvl="3" algn="just" eaLnBrk="0" hangingPunct="0">
              <a:tabLst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Eligibility of Applicants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lvl="3" algn="just" eaLnBrk="0" hangingPunct="0">
              <a:tabLst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Eligibility of Co-Applicants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lvl="3" algn="just" eaLnBrk="0" hangingPunct="0">
              <a:tabLst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Eligibility of Actions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lvl="3" algn="just" eaLnBrk="0" hangingPunct="0">
              <a:tabLst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Eligibility of Costs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                        Application Procedures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13:00–14:00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Lunch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29771F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14.00-16.00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Team Building and team work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16.00-16.30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Conclusions. Tasks Assigned for Day 2 (Project Generation Idea).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Closure of Day 1.</a:t>
            </a:r>
            <a:r>
              <a:rPr kumimoji="0" lang="mk-MK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mk-MK" sz="2000" b="1" i="0" u="none" strike="noStrike" cap="none" normalizeH="0" baseline="0" dirty="0" smtClean="0">
              <a:ln>
                <a:noFill/>
              </a:ln>
              <a:solidFill>
                <a:srgbClr val="29771F"/>
              </a:solidFill>
              <a:effectLst/>
              <a:latin typeface="Cambria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solidFill>
                  <a:srgbClr val="29771F"/>
                </a:solidFill>
                <a:latin typeface="Cambria" pitchFamily="18" charset="0"/>
              </a:rPr>
              <a:t>Agenda</a:t>
            </a:r>
            <a:r>
              <a:rPr lang="sq-AL" sz="3600" b="1" dirty="0" smtClean="0">
                <a:solidFill>
                  <a:srgbClr val="2977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</a:rPr>
              <a:t/>
            </a:r>
            <a:br>
              <a:rPr lang="sq-AL" sz="3600" b="1" dirty="0" smtClean="0">
                <a:solidFill>
                  <a:srgbClr val="29771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ambria" pitchFamily="18" charset="0"/>
              </a:rPr>
            </a:br>
            <a:endParaRPr lang="en-US" dirty="0"/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1"/>
            <a:ext cx="9144000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lang="en-US" sz="20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lang="en-US" sz="2000" b="1" dirty="0" smtClean="0"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Day 2 </a:t>
            </a:r>
          </a:p>
          <a:p>
            <a:pPr marL="0" marR="0" lvl="0" indent="457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09.30-09.45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Summary of Day 1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09.45-11.15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Preparation of the Concept Note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	                   How to register in PADOR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	                   How to apply through PROSPECT online tool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pl-PL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11.15-11.30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Coffee</a:t>
            </a:r>
            <a:r>
              <a:rPr kumimoji="0" lang="mk-MK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break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rgbClr val="29771F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11.30-13.30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Group asignment – Drafting of a concept note,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lang="en-US" sz="2000" dirty="0" smtClean="0"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  </a:t>
            </a:r>
            <a:r>
              <a:rPr kumimoji="0" lang="pl-PL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generation of a project-idea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pl-PL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13.30-14.3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0</a:t>
            </a:r>
            <a:r>
              <a:rPr kumimoji="0" lang="en-US" sz="2000" b="1" i="0" u="none" strike="noStrike" cap="none" normalizeH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29771F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Lunch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CC00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14.30-16.30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	  Awarding the Best Group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mbria" pitchFamily="18" charset="0"/>
              <a:cs typeface="Arial" pitchFamily="34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4400" algn="l"/>
                <a:tab pos="1371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                          Conclusions and Closure of the Training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29198"/>
            <a:ext cx="3358384" cy="1928802"/>
          </a:xfrm>
          <a:prstGeom prst="rect">
            <a:avLst/>
          </a:prstGeom>
        </p:spPr>
      </p:pic>
      <p:sp>
        <p:nvSpPr>
          <p:cNvPr id="1028" name="Title 1"/>
          <p:cNvSpPr>
            <a:spLocks noGrp="1"/>
          </p:cNvSpPr>
          <p:nvPr>
            <p:ph type="ctrTitle"/>
          </p:nvPr>
        </p:nvSpPr>
        <p:spPr>
          <a:xfrm>
            <a:off x="0" y="1357313"/>
            <a:ext cx="9144000" cy="28638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sz="4900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sz="4900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endParaRPr lang="sq-AL" sz="2800" dirty="0" smtClean="0">
              <a:latin typeface="Cambria" pitchFamily="18" charset="0"/>
            </a:endParaRPr>
          </a:p>
        </p:txBody>
      </p:sp>
      <p:pic>
        <p:nvPicPr>
          <p:cNvPr id="5123" name="Picture 3" descr="jaun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4813" y="6000750"/>
            <a:ext cx="6699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6497638"/>
            <a:ext cx="914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200"/>
              <a:t>This programme is funded by EU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800" dirty="0">
                <a:solidFill>
                  <a:srgbClr val="000000"/>
                </a:solidFill>
                <a:latin typeface="Cambria" pitchFamily="18" charset="0"/>
                <a:cs typeface="+mn-cs"/>
              </a:rPr>
              <a:t> </a:t>
            </a: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endParaRPr lang="sq-AL" sz="2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 altLang="en-US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357158" y="928670"/>
            <a:ext cx="817721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en-GB" altLang="en-US" sz="2400" dirty="0">
              <a:solidFill>
                <a:schemeClr val="accent6">
                  <a:lumMod val="50000"/>
                </a:schemeClr>
              </a:solidFill>
              <a:latin typeface="Book Antiqua" pitchFamily="18" charset="0"/>
              <a:cs typeface="Arial" pitchFamily="34" charset="0"/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Emri i Organizatës/Institucionit që përfaqësoni</a:t>
            </a:r>
            <a:endParaRPr lang="en-US" sz="2400" b="1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 </a:t>
            </a:r>
            <a:endParaRPr lang="en-US" sz="2400" b="1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Fusha e Veprimtarisë së organizatës/institucionit tuaj</a:t>
            </a:r>
            <a:endParaRPr lang="en-US" sz="2400" b="1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 </a:t>
            </a:r>
            <a:endParaRPr lang="en-US" sz="2400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en-US" sz="2400" b="1" dirty="0" err="1" smtClean="0">
                <a:solidFill>
                  <a:srgbClr val="29771F"/>
                </a:solidFill>
              </a:rPr>
              <a:t>Cili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eshte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emri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juaj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dhe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pozicioni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i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punes</a:t>
            </a:r>
            <a:endParaRPr lang="en-US" sz="2400" b="1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 </a:t>
            </a:r>
            <a:endParaRPr lang="en-US" sz="2400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Përvoja të mëparshme në Programet e Financuara nga BE</a:t>
            </a:r>
            <a:endParaRPr lang="en-US" sz="2400" b="1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sq-AL" sz="2400" b="1" dirty="0" smtClean="0">
                <a:solidFill>
                  <a:srgbClr val="29771F"/>
                </a:solidFill>
              </a:rPr>
              <a:t> </a:t>
            </a:r>
            <a:endParaRPr lang="en-US" sz="2400" b="1" dirty="0" smtClean="0">
              <a:solidFill>
                <a:srgbClr val="29771F"/>
              </a:solidFill>
            </a:endParaRPr>
          </a:p>
          <a:p>
            <a:pPr>
              <a:defRPr/>
            </a:pPr>
            <a:r>
              <a:rPr lang="en-US" sz="2400" b="1" dirty="0" err="1" smtClean="0">
                <a:solidFill>
                  <a:srgbClr val="29771F"/>
                </a:solidFill>
              </a:rPr>
              <a:t>Cilat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jane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pritshmerite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qe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keni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nga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ky</a:t>
            </a:r>
            <a:r>
              <a:rPr lang="en-US" sz="2400" b="1" dirty="0" smtClean="0">
                <a:solidFill>
                  <a:srgbClr val="29771F"/>
                </a:solidFill>
              </a:rPr>
              <a:t> </a:t>
            </a:r>
            <a:r>
              <a:rPr lang="en-US" sz="2400" b="1" dirty="0" err="1" smtClean="0">
                <a:solidFill>
                  <a:srgbClr val="29771F"/>
                </a:solidFill>
              </a:rPr>
              <a:t>trajnim</a:t>
            </a:r>
            <a:r>
              <a:rPr lang="en-US" sz="2400" b="1" dirty="0" smtClean="0">
                <a:solidFill>
                  <a:srgbClr val="29771F"/>
                </a:solidFill>
              </a:rPr>
              <a:t> (3-5 </a:t>
            </a:r>
            <a:r>
              <a:rPr lang="en-US" sz="2400" b="1" dirty="0" err="1" smtClean="0">
                <a:solidFill>
                  <a:srgbClr val="29771F"/>
                </a:solidFill>
              </a:rPr>
              <a:t>fjale</a:t>
            </a:r>
            <a:r>
              <a:rPr lang="en-US" sz="2400" b="1" dirty="0" smtClean="0">
                <a:solidFill>
                  <a:srgbClr val="29771F"/>
                </a:solidFill>
              </a:rPr>
              <a:t>)</a:t>
            </a:r>
            <a:endParaRPr lang="en-US" sz="2400" dirty="0" smtClean="0">
              <a:solidFill>
                <a:srgbClr val="29771F"/>
              </a:solidFill>
            </a:endParaRPr>
          </a:p>
          <a:p>
            <a:pPr>
              <a:defRPr/>
            </a:pPr>
            <a:endParaRPr lang="en-GB" altLang="en-US" sz="2400" dirty="0">
              <a:solidFill>
                <a:schemeClr val="accent6">
                  <a:lumMod val="50000"/>
                </a:schemeClr>
              </a:solidFill>
              <a:latin typeface="Book Antiqua" pitchFamily="18" charset="0"/>
              <a:cs typeface="Arial" pitchFamily="34" charset="0"/>
            </a:endParaRPr>
          </a:p>
          <a:p>
            <a:pPr>
              <a:defRPr/>
            </a:pPr>
            <a:endParaRPr lang="en-GB" altLang="en-US" sz="2400" dirty="0">
              <a:solidFill>
                <a:schemeClr val="accent6">
                  <a:lumMod val="50000"/>
                </a:schemeClr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323528" y="188640"/>
            <a:ext cx="8510588" cy="864096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en-GB" sz="3200" b="1" dirty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Introduction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ctrTitle"/>
          </p:nvPr>
        </p:nvSpPr>
        <p:spPr>
          <a:xfrm>
            <a:off x="0" y="1357313"/>
            <a:ext cx="9144000" cy="28638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sz="4900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sz="4900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endParaRPr lang="sq-AL" sz="2800" dirty="0" smtClean="0">
              <a:latin typeface="Cambria" pitchFamily="18" charset="0"/>
            </a:endParaRPr>
          </a:p>
        </p:txBody>
      </p:sp>
      <p:pic>
        <p:nvPicPr>
          <p:cNvPr id="5123" name="Picture 3" descr="jau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4813" y="6000750"/>
            <a:ext cx="6699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5"/>
          <p:cNvSpPr txBox="1">
            <a:spLocks noChangeArrowheads="1"/>
          </p:cNvSpPr>
          <p:nvPr/>
        </p:nvSpPr>
        <p:spPr bwMode="auto">
          <a:xfrm>
            <a:off x="0" y="6497638"/>
            <a:ext cx="914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200"/>
              <a:t>This programme is funded by EU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800" dirty="0">
                <a:solidFill>
                  <a:srgbClr val="000000"/>
                </a:solidFill>
                <a:latin typeface="Cambria" pitchFamily="18" charset="0"/>
                <a:cs typeface="+mn-cs"/>
              </a:rPr>
              <a:t> </a:t>
            </a: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endParaRPr lang="sq-AL" sz="2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512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 altLang="en-US"/>
          </a:p>
        </p:txBody>
      </p:sp>
      <p:sp>
        <p:nvSpPr>
          <p:cNvPr id="2056" name="Rectangle 6"/>
          <p:cNvSpPr>
            <a:spLocks noChangeArrowheads="1"/>
          </p:cNvSpPr>
          <p:nvPr/>
        </p:nvSpPr>
        <p:spPr bwMode="auto">
          <a:xfrm>
            <a:off x="357158" y="928670"/>
            <a:ext cx="81772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endParaRPr lang="en-GB" altLang="en-US" sz="2400" dirty="0">
              <a:solidFill>
                <a:schemeClr val="accent6">
                  <a:lumMod val="50000"/>
                </a:schemeClr>
              </a:solidFill>
              <a:latin typeface="Book Antiqua" pitchFamily="18" charset="0"/>
              <a:cs typeface="Arial" pitchFamily="34" charset="0"/>
            </a:endParaRPr>
          </a:p>
          <a:p>
            <a:pPr>
              <a:defRPr/>
            </a:pPr>
            <a:endParaRPr lang="en-GB" altLang="en-US" sz="2400" dirty="0">
              <a:solidFill>
                <a:schemeClr val="accent6">
                  <a:lumMod val="50000"/>
                </a:schemeClr>
              </a:solidFill>
              <a:latin typeface="Book Antiqua" pitchFamily="18" charset="0"/>
              <a:cs typeface="Arial" pitchFamily="34" charset="0"/>
            </a:endParaRPr>
          </a:p>
          <a:p>
            <a:pPr>
              <a:defRPr/>
            </a:pPr>
            <a:endParaRPr lang="en-GB" altLang="en-US" sz="2400" dirty="0">
              <a:solidFill>
                <a:schemeClr val="accent6">
                  <a:lumMod val="50000"/>
                </a:schemeClr>
              </a:solidFill>
              <a:latin typeface="Book Antiqua" pitchFamily="18" charset="0"/>
              <a:cs typeface="Arial" pitchFamily="34" charset="0"/>
            </a:endParaRPr>
          </a:p>
        </p:txBody>
      </p:sp>
      <p:sp>
        <p:nvSpPr>
          <p:cNvPr id="8" name="Rectangle 2"/>
          <p:cNvSpPr txBox="1">
            <a:spLocks noRot="1" noChangeArrowheads="1"/>
          </p:cNvSpPr>
          <p:nvPr/>
        </p:nvSpPr>
        <p:spPr>
          <a:xfrm>
            <a:off x="323528" y="188640"/>
            <a:ext cx="8510588" cy="864096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rgbClr val="00CC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Purpose of the training</a:t>
            </a:r>
            <a:endParaRPr lang="en-GB" sz="3200" b="1" dirty="0">
              <a:solidFill>
                <a:srgbClr val="00CC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0034" y="2000240"/>
            <a:ext cx="81439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Rritja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e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kapaciteteve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dhe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njohurive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te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aplikanteve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potenciale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per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te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perfituar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nga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fondet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e CBC,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thirrja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e pare per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projekt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propozime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,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Programi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IPA  II CBC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Shqiperi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  <a:latin typeface="Cambria" pitchFamily="18" charset="0"/>
              </a:rPr>
              <a:t>Kosove</a:t>
            </a:r>
            <a:r>
              <a:rPr lang="en-US" sz="2400" dirty="0" smtClean="0">
                <a:solidFill>
                  <a:srgbClr val="29771F"/>
                </a:solidFill>
                <a:latin typeface="Cambria" pitchFamily="18" charset="0"/>
              </a:rPr>
              <a:t> 2014-2020</a:t>
            </a:r>
            <a:endParaRPr lang="en-US" sz="2400" dirty="0">
              <a:solidFill>
                <a:srgbClr val="29771F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ctrTitle"/>
          </p:nvPr>
        </p:nvSpPr>
        <p:spPr>
          <a:xfrm>
            <a:off x="0" y="1357313"/>
            <a:ext cx="9144000" cy="32956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sz="4900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sz="4900" dirty="0" smtClean="0">
                <a:solidFill>
                  <a:srgbClr val="FFC000"/>
                </a:solidFill>
                <a:latin typeface="Cambria" pitchFamily="18" charset="0"/>
              </a:rPr>
            </a:br>
            <a:r>
              <a:rPr lang="en-US" dirty="0" smtClean="0">
                <a:solidFill>
                  <a:srgbClr val="FFC000"/>
                </a:solidFill>
                <a:latin typeface="Cambria" pitchFamily="18" charset="0"/>
              </a:rPr>
              <a:t/>
            </a:r>
            <a:br>
              <a:rPr lang="en-US" dirty="0" smtClean="0">
                <a:solidFill>
                  <a:srgbClr val="FFC000"/>
                </a:solidFill>
                <a:latin typeface="Cambria" pitchFamily="18" charset="0"/>
              </a:rPr>
            </a:br>
            <a:endParaRPr lang="sq-AL" sz="2800" dirty="0" smtClean="0">
              <a:latin typeface="Cambria" pitchFamily="18" charset="0"/>
            </a:endParaRPr>
          </a:p>
        </p:txBody>
      </p:sp>
      <p:pic>
        <p:nvPicPr>
          <p:cNvPr id="6147" name="Picture 3" descr="jaun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6250" y="6072188"/>
            <a:ext cx="669925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TextBox 5"/>
          <p:cNvSpPr txBox="1">
            <a:spLocks noChangeArrowheads="1"/>
          </p:cNvSpPr>
          <p:nvPr/>
        </p:nvSpPr>
        <p:spPr bwMode="auto">
          <a:xfrm>
            <a:off x="0" y="6497638"/>
            <a:ext cx="9144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en-US" sz="1200"/>
              <a:t>This programme is funded by EU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1071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r>
              <a:rPr lang="en-US" sz="2800" dirty="0">
                <a:solidFill>
                  <a:srgbClr val="000000"/>
                </a:solidFill>
                <a:latin typeface="Cambria" pitchFamily="18" charset="0"/>
                <a:cs typeface="+mn-cs"/>
              </a:rPr>
              <a:t> </a:t>
            </a:r>
            <a: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  <a:t/>
            </a:r>
            <a:br>
              <a:rPr lang="sq-AL" sz="3600" b="1" dirty="0">
                <a:solidFill>
                  <a:srgbClr val="FFC000"/>
                </a:solidFill>
                <a:latin typeface="Cambria" pitchFamily="18" charset="0"/>
                <a:ea typeface="+mj-ea"/>
                <a:cs typeface="+mj-cs"/>
              </a:rPr>
            </a:br>
            <a:endParaRPr lang="sq-AL" sz="28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de-DE" altLang="en-US"/>
          </a:p>
        </p:txBody>
      </p:sp>
      <p:sp>
        <p:nvSpPr>
          <p:cNvPr id="7" name="Rectangle 2"/>
          <p:cNvSpPr txBox="1">
            <a:spLocks noRot="1" noChangeArrowheads="1"/>
          </p:cNvSpPr>
          <p:nvPr/>
        </p:nvSpPr>
        <p:spPr>
          <a:xfrm>
            <a:off x="323528" y="260648"/>
            <a:ext cx="8510588" cy="1325562"/>
          </a:xfrm>
          <a:prstGeom prst="rect">
            <a:avLst/>
          </a:prstGeom>
        </p:spPr>
        <p:txBody>
          <a:bodyPr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sz="3200" b="1" dirty="0">
                <a:solidFill>
                  <a:srgbClr val="00CC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Training </a:t>
            </a:r>
            <a:r>
              <a:rPr lang="en-GB" sz="3200" b="1" dirty="0" smtClean="0">
                <a:solidFill>
                  <a:srgbClr val="00CC0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mbria" pitchFamily="18" charset="0"/>
                <a:ea typeface="+mj-ea"/>
                <a:cs typeface="+mj-cs"/>
              </a:rPr>
              <a:t>Objectives</a:t>
            </a:r>
            <a:endParaRPr lang="en-GB" sz="3200" b="1" dirty="0">
              <a:solidFill>
                <a:srgbClr val="00CC0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Cambria" pitchFamily="18" charset="0"/>
              <a:ea typeface="+mj-ea"/>
              <a:cs typeface="+mj-cs"/>
            </a:endParaRPr>
          </a:p>
        </p:txBody>
      </p:sp>
      <p:sp>
        <p:nvSpPr>
          <p:cNvPr id="3081" name="Rectangle 3"/>
          <p:cNvSpPr txBox="1">
            <a:spLocks noRot="1" noChangeArrowheads="1"/>
          </p:cNvSpPr>
          <p:nvPr/>
        </p:nvSpPr>
        <p:spPr bwMode="auto">
          <a:xfrm>
            <a:off x="214282" y="1857364"/>
            <a:ext cx="8447088" cy="3763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45720" rIns="45720"/>
          <a:lstStyle/>
          <a:p>
            <a:pPr marL="396875" indent="-396875" defTabSz="912813">
              <a:buFont typeface="Wingdings" pitchFamily="2" charset="2"/>
              <a:buNone/>
            </a:pPr>
            <a:r>
              <a:rPr lang="sq-AL" sz="2400" dirty="0" smtClean="0">
                <a:solidFill>
                  <a:srgbClr val="29771F"/>
                </a:solidFill>
              </a:rPr>
              <a:t>N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fund t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sesionit do te:</a:t>
            </a:r>
          </a:p>
          <a:p>
            <a:pPr marL="396875" indent="-396875" defTabSz="912813">
              <a:buFont typeface="Wingdings" pitchFamily="2" charset="2"/>
              <a:buNone/>
            </a:pPr>
            <a:endParaRPr lang="sq-AL" sz="2400" dirty="0" smtClean="0">
              <a:solidFill>
                <a:srgbClr val="29771F"/>
              </a:solidFill>
            </a:endParaRPr>
          </a:p>
          <a:p>
            <a:pPr marL="396875" indent="-396875" defTabSz="912813">
              <a:buFont typeface="Arial" pitchFamily="34" charset="0"/>
              <a:buChar char="•"/>
            </a:pPr>
            <a:r>
              <a:rPr lang="sq-AL" sz="2400" dirty="0" smtClean="0">
                <a:solidFill>
                  <a:srgbClr val="29771F"/>
                </a:solidFill>
              </a:rPr>
              <a:t>Kemi nj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kuptim t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qart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mbi Programin </a:t>
            </a:r>
            <a:r>
              <a:rPr lang="en-US" sz="2400" dirty="0" smtClean="0">
                <a:solidFill>
                  <a:srgbClr val="29771F"/>
                </a:solidFill>
              </a:rPr>
              <a:t>IPA CBC </a:t>
            </a:r>
          </a:p>
          <a:p>
            <a:pPr marL="396875" indent="-396875" defTabSz="912813"/>
            <a:r>
              <a:rPr lang="en-US" sz="2400" dirty="0" smtClean="0">
                <a:solidFill>
                  <a:srgbClr val="29771F"/>
                </a:solidFill>
              </a:rPr>
              <a:t>     </a:t>
            </a:r>
            <a:r>
              <a:rPr lang="en-US" sz="2400" dirty="0" err="1" smtClean="0">
                <a:solidFill>
                  <a:srgbClr val="29771F"/>
                </a:solidFill>
              </a:rPr>
              <a:t>Shqiperi-Kosove</a:t>
            </a:r>
            <a:r>
              <a:rPr lang="sq-AL" sz="2400" dirty="0" smtClean="0">
                <a:solidFill>
                  <a:srgbClr val="29771F"/>
                </a:solidFill>
              </a:rPr>
              <a:t>, </a:t>
            </a:r>
          </a:p>
          <a:p>
            <a:pPr marL="396875" indent="-396875" defTabSz="912813">
              <a:buFont typeface="Arial" pitchFamily="34" charset="0"/>
              <a:buChar char="•"/>
            </a:pPr>
            <a:r>
              <a:rPr lang="en-US" sz="2400" dirty="0" err="1" smtClean="0">
                <a:solidFill>
                  <a:srgbClr val="29771F"/>
                </a:solidFill>
              </a:rPr>
              <a:t>Kemi</a:t>
            </a:r>
            <a:r>
              <a:rPr lang="en-US" sz="2400" dirty="0" smtClean="0">
                <a:solidFill>
                  <a:srgbClr val="29771F"/>
                </a:solidFill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</a:rPr>
              <a:t>njohuri</a:t>
            </a:r>
            <a:r>
              <a:rPr lang="en-US" sz="2400" dirty="0" smtClean="0">
                <a:solidFill>
                  <a:srgbClr val="29771F"/>
                </a:solidFill>
              </a:rPr>
              <a:t> </a:t>
            </a:r>
            <a:r>
              <a:rPr lang="en-US" sz="2400" dirty="0" err="1" smtClean="0">
                <a:solidFill>
                  <a:srgbClr val="29771F"/>
                </a:solidFill>
              </a:rPr>
              <a:t>mbi</a:t>
            </a:r>
            <a:r>
              <a:rPr lang="en-US" sz="2400" dirty="0" smtClean="0">
                <a:solidFill>
                  <a:srgbClr val="29771F"/>
                </a:solidFill>
              </a:rPr>
              <a:t> t</a:t>
            </a:r>
            <a:r>
              <a:rPr lang="sq-AL" sz="2400" dirty="0" smtClean="0">
                <a:solidFill>
                  <a:srgbClr val="29771F"/>
                </a:solidFill>
              </a:rPr>
              <a:t>hirrjen p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r propozime dhe Udhezuesin  </a:t>
            </a:r>
            <a:r>
              <a:rPr lang="en-US" sz="2400" dirty="0" smtClean="0">
                <a:solidFill>
                  <a:srgbClr val="29771F"/>
                </a:solidFill>
              </a:rPr>
              <a:t>per </a:t>
            </a:r>
            <a:r>
              <a:rPr lang="en-US" sz="2400" dirty="0" err="1" smtClean="0">
                <a:solidFill>
                  <a:srgbClr val="29771F"/>
                </a:solidFill>
              </a:rPr>
              <a:t>aplikantet</a:t>
            </a:r>
            <a:r>
              <a:rPr lang="sq-AL" sz="2400" dirty="0" smtClean="0">
                <a:solidFill>
                  <a:srgbClr val="29771F"/>
                </a:solidFill>
              </a:rPr>
              <a:t>; </a:t>
            </a:r>
          </a:p>
          <a:p>
            <a:pPr marL="396875" indent="-396875" defTabSz="912813">
              <a:buFont typeface="Arial" pitchFamily="34" charset="0"/>
              <a:buChar char="•"/>
            </a:pPr>
            <a:r>
              <a:rPr lang="sq-AL" sz="2400" dirty="0" smtClean="0">
                <a:solidFill>
                  <a:srgbClr val="29771F"/>
                </a:solidFill>
              </a:rPr>
              <a:t>Njihemi me p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rmbajtjen e Paket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s s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Aplikimit;</a:t>
            </a:r>
          </a:p>
          <a:p>
            <a:pPr marL="396875" indent="-396875" defTabSz="912813">
              <a:buFont typeface="Arial" pitchFamily="34" charset="0"/>
              <a:buChar char="•"/>
            </a:pPr>
            <a:r>
              <a:rPr lang="sq-AL" sz="2400" dirty="0" smtClean="0">
                <a:solidFill>
                  <a:srgbClr val="29771F"/>
                </a:solidFill>
              </a:rPr>
              <a:t>Kuptojm</a:t>
            </a:r>
            <a:r>
              <a:rPr lang="en-US" sz="2400" dirty="0" smtClean="0">
                <a:solidFill>
                  <a:srgbClr val="29771F"/>
                </a:solidFill>
              </a:rPr>
              <a:t>ë</a:t>
            </a:r>
            <a:r>
              <a:rPr lang="sq-AL" sz="2400" dirty="0" smtClean="0">
                <a:solidFill>
                  <a:srgbClr val="29771F"/>
                </a:solidFill>
              </a:rPr>
              <a:t> ç</a:t>
            </a:r>
            <a:r>
              <a:rPr lang="sq-AL" altLang="en-US" sz="2400" dirty="0" smtClean="0">
                <a:solidFill>
                  <a:srgbClr val="29771F"/>
                </a:solidFill>
              </a:rPr>
              <a:t>’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sht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 e r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nd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sishme n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 procesin e p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rgatitjes</a:t>
            </a:r>
            <a:endParaRPr lang="en-US" altLang="ja-JP" sz="2400" dirty="0" smtClean="0">
              <a:solidFill>
                <a:srgbClr val="29771F"/>
              </a:solidFill>
            </a:endParaRPr>
          </a:p>
          <a:p>
            <a:pPr marL="396875" indent="-396875" defTabSz="912813"/>
            <a:r>
              <a:rPr lang="en-US" altLang="ja-JP" sz="2400" dirty="0" smtClean="0">
                <a:solidFill>
                  <a:srgbClr val="29771F"/>
                </a:solidFill>
              </a:rPr>
              <a:t>     </a:t>
            </a:r>
            <a:r>
              <a:rPr lang="sq-AL" altLang="ja-JP" sz="2400" dirty="0" smtClean="0">
                <a:solidFill>
                  <a:srgbClr val="29771F"/>
                </a:solidFill>
              </a:rPr>
              <a:t>s</a:t>
            </a:r>
            <a:r>
              <a:rPr lang="en-US" altLang="ja-JP" sz="2400" dirty="0" smtClean="0">
                <a:solidFill>
                  <a:srgbClr val="29771F"/>
                </a:solidFill>
              </a:rPr>
              <a:t>ë </a:t>
            </a:r>
            <a:r>
              <a:rPr lang="sq-AL" altLang="ja-JP" sz="2400" dirty="0" smtClean="0">
                <a:solidFill>
                  <a:srgbClr val="29771F"/>
                </a:solidFill>
              </a:rPr>
              <a:t>aplikimit dhe rolin e  partneritetit n</a:t>
            </a:r>
            <a:r>
              <a:rPr lang="en-US" altLang="ja-JP" sz="2400" dirty="0" smtClean="0">
                <a:solidFill>
                  <a:srgbClr val="29771F"/>
                </a:solidFill>
              </a:rPr>
              <a:t>ë</a:t>
            </a:r>
            <a:r>
              <a:rPr lang="sq-AL" altLang="ja-JP" sz="2400" dirty="0" smtClean="0">
                <a:solidFill>
                  <a:srgbClr val="29771F"/>
                </a:solidFill>
              </a:rPr>
              <a:t> proces;</a:t>
            </a:r>
          </a:p>
          <a:p>
            <a:pPr marL="396875" indent="-396875" defTabSz="912813">
              <a:buFont typeface="Arial" pitchFamily="34" charset="0"/>
              <a:buChar char="•"/>
            </a:pPr>
            <a:r>
              <a:rPr lang="en-US" sz="2400" dirty="0" err="1" smtClean="0">
                <a:solidFill>
                  <a:srgbClr val="29771F"/>
                </a:solidFill>
              </a:rPr>
              <a:t>Njihemi</a:t>
            </a:r>
            <a:r>
              <a:rPr lang="en-US" sz="2400" dirty="0" smtClean="0">
                <a:solidFill>
                  <a:srgbClr val="29771F"/>
                </a:solidFill>
              </a:rPr>
              <a:t> me K</a:t>
            </a:r>
            <a:r>
              <a:rPr lang="sq-AL" sz="2400" dirty="0" smtClean="0">
                <a:solidFill>
                  <a:srgbClr val="29771F"/>
                </a:solidFill>
              </a:rPr>
              <a:t>oncept Not</a:t>
            </a:r>
            <a:r>
              <a:rPr lang="en-US" sz="2400" dirty="0" smtClean="0">
                <a:solidFill>
                  <a:srgbClr val="29771F"/>
                </a:solidFill>
              </a:rPr>
              <a:t>en</a:t>
            </a:r>
            <a:endParaRPr lang="sq-AL" sz="2400" dirty="0" smtClean="0">
              <a:solidFill>
                <a:srgbClr val="29771F"/>
              </a:solidFill>
            </a:endParaRPr>
          </a:p>
          <a:p>
            <a:pPr algn="r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endParaRPr lang="en-GB" altLang="en-US" sz="2800" dirty="0">
              <a:solidFill>
                <a:srgbClr val="183DB2"/>
              </a:solidFill>
              <a:latin typeface="Book Antiqua" pitchFamily="18" charset="0"/>
              <a:cs typeface="Arial" pitchFamily="34" charset="0"/>
            </a:endParaRPr>
          </a:p>
          <a:p>
            <a:pPr algn="r">
              <a:spcBef>
                <a:spcPts val="400"/>
              </a:spcBef>
              <a:buClr>
                <a:schemeClr val="accent1"/>
              </a:buClr>
              <a:buSzPct val="68000"/>
              <a:buFont typeface="Wingdings" pitchFamily="2" charset="2"/>
              <a:buNone/>
              <a:defRPr/>
            </a:pPr>
            <a:endParaRPr lang="en-GB" altLang="en-US" sz="2800" dirty="0">
              <a:solidFill>
                <a:srgbClr val="183DB2"/>
              </a:solidFill>
              <a:latin typeface="Book Antiqua" pitchFamily="18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5569</TotalTime>
  <Words>203</Words>
  <Application>Microsoft Office PowerPoint</Application>
  <PresentationFormat>On-screen Show (4:3)</PresentationFormat>
  <Paragraphs>82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Training for Potential Applicants on “Application Procedures” . </vt:lpstr>
      <vt:lpstr>Slide 2</vt:lpstr>
      <vt:lpstr>Agenda </vt:lpstr>
      <vt:lpstr>       </vt:lpstr>
      <vt:lpstr>       </vt:lpstr>
      <vt:lpstr>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the   Joint Technical Secretariat (JTS)   in the Cross Border Cooperation Programme</dc:title>
  <dc:creator>JTS Edin</dc:creator>
  <cp:lastModifiedBy>pc</cp:lastModifiedBy>
  <cp:revision>690</cp:revision>
  <dcterms:created xsi:type="dcterms:W3CDTF">2009-02-09T18:45:26Z</dcterms:created>
  <dcterms:modified xsi:type="dcterms:W3CDTF">2017-02-13T07:46:52Z</dcterms:modified>
</cp:coreProperties>
</file>